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0.xml" ContentType="application/vnd.openxmlformats-officedocument.presentationml.slide+xml"/>
  <Override PartName="/ppt/slides/slide13.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1" r:id="rId16"/>
    <p:sldId id="273" r:id="rId17"/>
    <p:sldId id="272" r:id="rId18"/>
    <p:sldId id="26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70"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66E165F-4A45-44AF-9696-58C656FFAEF3}" type="datetimeFigureOut">
              <a:rPr lang="en-US" smtClean="0"/>
              <a:pPr/>
              <a:t>10/31/2023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3CCA503-94B2-4E8C-BE9F-C755CF9F0AB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66E165F-4A45-44AF-9696-58C656FFAEF3}" type="datetimeFigureOut">
              <a:rPr lang="en-US" smtClean="0"/>
              <a:pPr/>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CCA503-94B2-4E8C-BE9F-C755CF9F0AB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66E165F-4A45-44AF-9696-58C656FFAEF3}" type="datetimeFigureOut">
              <a:rPr lang="en-US" smtClean="0"/>
              <a:pPr/>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CCA503-94B2-4E8C-BE9F-C755CF9F0AB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66E165F-4A45-44AF-9696-58C656FFAEF3}" type="datetimeFigureOut">
              <a:rPr lang="en-US" smtClean="0"/>
              <a:pPr/>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CCA503-94B2-4E8C-BE9F-C755CF9F0AB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66E165F-4A45-44AF-9696-58C656FFAEF3}" type="datetimeFigureOut">
              <a:rPr lang="en-US" smtClean="0"/>
              <a:pPr/>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CCA503-94B2-4E8C-BE9F-C755CF9F0AB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66E165F-4A45-44AF-9696-58C656FFAEF3}" type="datetimeFigureOut">
              <a:rPr lang="en-US" smtClean="0"/>
              <a:pPr/>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CCA503-94B2-4E8C-BE9F-C755CF9F0AB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66E165F-4A45-44AF-9696-58C656FFAEF3}" type="datetimeFigureOut">
              <a:rPr lang="en-US" smtClean="0"/>
              <a:pPr/>
              <a:t>10/31/2023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CCA503-94B2-4E8C-BE9F-C755CF9F0AB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66E165F-4A45-44AF-9696-58C656FFAEF3}" type="datetimeFigureOut">
              <a:rPr lang="en-US" smtClean="0"/>
              <a:pPr/>
              <a:t>10/31/2023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CCA503-94B2-4E8C-BE9F-C755CF9F0AB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6E165F-4A45-44AF-9696-58C656FFAEF3}" type="datetimeFigureOut">
              <a:rPr lang="en-US" smtClean="0"/>
              <a:pPr/>
              <a:t>10/31/2023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CCA503-94B2-4E8C-BE9F-C755CF9F0AB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66E165F-4A45-44AF-9696-58C656FFAEF3}" type="datetimeFigureOut">
              <a:rPr lang="en-US" smtClean="0"/>
              <a:pPr/>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CCA503-94B2-4E8C-BE9F-C755CF9F0AB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66E165F-4A45-44AF-9696-58C656FFAEF3}" type="datetimeFigureOut">
              <a:rPr lang="en-US" smtClean="0"/>
              <a:pPr/>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63CCA503-94B2-4E8C-BE9F-C755CF9F0AB4}"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66E165F-4A45-44AF-9696-58C656FFAEF3}" type="datetimeFigureOut">
              <a:rPr lang="en-US" smtClean="0"/>
              <a:pPr/>
              <a:t>10/31/2023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3CCA503-94B2-4E8C-BE9F-C755CF9F0AB4}"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1905000"/>
            <a:ext cx="7854696" cy="4648200"/>
          </a:xfrm>
        </p:spPr>
        <p:txBody>
          <a:bodyPr>
            <a:normAutofit lnSpcReduction="10000"/>
          </a:bodyPr>
          <a:lstStyle/>
          <a:p>
            <a:pPr algn="ctr"/>
            <a:r>
              <a:rPr lang="en-US" sz="2400" b="1" dirty="0" smtClean="0">
                <a:latin typeface="Times New Roman" pitchFamily="18" charset="0"/>
                <a:cs typeface="Times New Roman" pitchFamily="18" charset="0"/>
              </a:rPr>
              <a:t>(KCS -058)</a:t>
            </a:r>
          </a:p>
          <a:p>
            <a:pPr algn="ctr"/>
            <a:r>
              <a:rPr lang="en-US" sz="2400" b="1" dirty="0" smtClean="0">
                <a:latin typeface="Times New Roman" pitchFamily="18" charset="0"/>
                <a:cs typeface="Times New Roman" pitchFamily="18" charset="0"/>
              </a:rPr>
              <a:t>UNIT-2</a:t>
            </a:r>
          </a:p>
          <a:p>
            <a:pPr algn="ctr"/>
            <a:r>
              <a:rPr lang="en-US" sz="2400" b="1" dirty="0" smtClean="0">
                <a:latin typeface="Times New Roman" pitchFamily="18" charset="0"/>
                <a:cs typeface="Times New Roman" pitchFamily="18" charset="0"/>
              </a:rPr>
              <a:t>3</a:t>
            </a:r>
            <a:r>
              <a:rPr lang="en-US" sz="2400" b="1" baseline="30000" dirty="0" smtClean="0">
                <a:latin typeface="Times New Roman" pitchFamily="18" charset="0"/>
                <a:cs typeface="Times New Roman" pitchFamily="18" charset="0"/>
              </a:rPr>
              <a:t>rd</a:t>
            </a:r>
            <a:r>
              <a:rPr lang="en-US" sz="2400" b="1" dirty="0" smtClean="0">
                <a:latin typeface="Times New Roman" pitchFamily="18" charset="0"/>
                <a:cs typeface="Times New Roman" pitchFamily="18" charset="0"/>
              </a:rPr>
              <a:t> Year (5</a:t>
            </a:r>
            <a:r>
              <a:rPr lang="en-US" sz="2400" b="1" baseline="30000" dirty="0" smtClean="0">
                <a:latin typeface="Times New Roman" pitchFamily="18" charset="0"/>
                <a:cs typeface="Times New Roman" pitchFamily="18" charset="0"/>
              </a:rPr>
              <a:t>th</a:t>
            </a:r>
            <a:r>
              <a:rPr lang="en-US" sz="2400" b="1" dirty="0" smtClean="0">
                <a:latin typeface="Times New Roman" pitchFamily="18" charset="0"/>
                <a:cs typeface="Times New Roman" pitchFamily="18" charset="0"/>
              </a:rPr>
              <a:t> Sem)</a:t>
            </a:r>
          </a:p>
          <a:p>
            <a:pPr algn="ctr"/>
            <a:r>
              <a:rPr lang="en-US" sz="2400" b="1" dirty="0" smtClean="0">
                <a:latin typeface="Times New Roman" pitchFamily="18" charset="0"/>
                <a:cs typeface="Times New Roman" pitchFamily="18" charset="0"/>
              </a:rPr>
              <a:t>(2023-2024)</a:t>
            </a:r>
          </a:p>
          <a:p>
            <a:pPr algn="ctr"/>
            <a:endParaRPr lang="en-US" sz="2400" b="1" dirty="0" smtClean="0">
              <a:latin typeface="Times New Roman" pitchFamily="18" charset="0"/>
              <a:cs typeface="Times New Roman" pitchFamily="18" charset="0"/>
            </a:endParaRPr>
          </a:p>
          <a:p>
            <a:pPr algn="ctr"/>
            <a:endParaRPr lang="en-US" sz="2400" b="1" dirty="0" smtClean="0">
              <a:latin typeface="Times New Roman" pitchFamily="18" charset="0"/>
              <a:cs typeface="Times New Roman" pitchFamily="18" charset="0"/>
            </a:endParaRPr>
          </a:p>
          <a:p>
            <a:pPr algn="ctr"/>
            <a:r>
              <a:rPr lang="en-US" sz="2400" b="1" dirty="0" smtClean="0">
                <a:latin typeface="Times New Roman" pitchFamily="18" charset="0"/>
                <a:cs typeface="Times New Roman" pitchFamily="18" charset="0"/>
              </a:rPr>
              <a:t>                                                                  </a:t>
            </a:r>
          </a:p>
          <a:p>
            <a:pPr algn="ctr"/>
            <a:r>
              <a:rPr lang="en-US"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 Presented By-</a:t>
            </a:r>
          </a:p>
          <a:p>
            <a:pPr algn="ctr"/>
            <a:r>
              <a:rPr lang="en-US"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                                                                Priya Srivastava</a:t>
            </a:r>
          </a:p>
          <a:p>
            <a:pPr algn="ctr"/>
            <a:r>
              <a:rPr lang="en-US"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                                                                 Asst. Prof. (CSE)</a:t>
            </a:r>
          </a:p>
          <a:p>
            <a:pPr algn="ctr"/>
            <a:r>
              <a:rPr lang="en-US"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                                                            VIT, Kanpur</a:t>
            </a:r>
            <a:endParaRPr lang="en-US" sz="2400" b="1" dirty="0" smtClean="0">
              <a:latin typeface="Times New Roman" pitchFamily="18" charset="0"/>
              <a:cs typeface="Times New Roman" pitchFamily="18" charset="0"/>
            </a:endParaRPr>
          </a:p>
        </p:txBody>
      </p:sp>
      <p:pic>
        <p:nvPicPr>
          <p:cNvPr id="4" name="Picture 4" descr="C:\Users\pc\Desktop\hci\HCI\Coloured-vision-Logo-small-e1579597403876.jpg"/>
          <p:cNvPicPr>
            <a:picLocks noChangeAspect="1" noChangeArrowheads="1"/>
          </p:cNvPicPr>
          <p:nvPr/>
        </p:nvPicPr>
        <p:blipFill>
          <a:blip r:embed="rId2"/>
          <a:srcRect/>
          <a:stretch>
            <a:fillRect/>
          </a:stretch>
        </p:blipFill>
        <p:spPr bwMode="auto">
          <a:xfrm>
            <a:off x="3124200" y="0"/>
            <a:ext cx="2895600" cy="15240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a:bodyPr>
          <a:lstStyle/>
          <a:p>
            <a:pPr algn="just"/>
            <a:r>
              <a:rPr lang="en-US" sz="2400" b="1" dirty="0" smtClean="0">
                <a:solidFill>
                  <a:schemeClr val="tx1"/>
                </a:solidFill>
                <a:latin typeface="Times New Roman" pitchFamily="18" charset="0"/>
                <a:cs typeface="Times New Roman" pitchFamily="18" charset="0"/>
              </a:rPr>
              <a:t>Mental Models:</a:t>
            </a:r>
            <a:endParaRPr lang="en-US" sz="24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304800" y="1524000"/>
            <a:ext cx="8382000" cy="4800600"/>
          </a:xfrm>
        </p:spPr>
        <p:txBody>
          <a:bodyPr>
            <a:normAutofit/>
          </a:bodyPr>
          <a:lstStyle/>
          <a:p>
            <a:pPr algn="just">
              <a:buNone/>
            </a:pPr>
            <a:r>
              <a:rPr lang="en-US" sz="2400" dirty="0" smtClean="0">
                <a:latin typeface="Times New Roman" pitchFamily="18" charset="0"/>
                <a:cs typeface="Times New Roman" pitchFamily="18" charset="0"/>
              </a:rPr>
              <a:t>An internal representation of one's current conceptual framework </a:t>
            </a:r>
          </a:p>
          <a:p>
            <a:pPr algn="just">
              <a:buNone/>
            </a:pPr>
            <a:r>
              <a:rPr lang="en-US" sz="2400" dirty="0" smtClean="0">
                <a:latin typeface="Times New Roman" pitchFamily="18" charset="0"/>
                <a:cs typeface="Times New Roman" pitchFamily="18" charset="0"/>
              </a:rPr>
              <a:t>constitutes   a   mental   model.   This   mental   mode   is   usually</a:t>
            </a:r>
          </a:p>
          <a:p>
            <a:pPr algn="just">
              <a:buNone/>
            </a:pPr>
            <a:r>
              <a:rPr lang="en-US" sz="2400" dirty="0" smtClean="0">
                <a:latin typeface="Times New Roman" pitchFamily="18" charset="0"/>
                <a:cs typeface="Times New Roman" pitchFamily="18" charset="0"/>
              </a:rPr>
              <a:t> unidentifiable  to  the  individual  and  is  not even known to exist.</a:t>
            </a:r>
          </a:p>
          <a:p>
            <a:pPr algn="just"/>
            <a:endParaRPr lang="en-US" sz="2400" dirty="0" smtClean="0">
              <a:latin typeface="Times New Roman" pitchFamily="18" charset="0"/>
              <a:cs typeface="Times New Roman" pitchFamily="18" charset="0"/>
            </a:endParaRPr>
          </a:p>
          <a:p>
            <a:pPr algn="just">
              <a:buNone/>
            </a:pPr>
            <a:r>
              <a:rPr lang="en-US" sz="2400" b="1" dirty="0" smtClean="0">
                <a:latin typeface="Times New Roman" pitchFamily="18" charset="0"/>
                <a:cs typeface="Times New Roman" pitchFamily="18" charset="0"/>
              </a:rPr>
              <a:t>Movement Control:</a:t>
            </a:r>
            <a:r>
              <a:rPr lang="en-US" sz="2400" dirty="0" smtClean="0">
                <a:latin typeface="Times New Roman" pitchFamily="18" charset="0"/>
                <a:cs typeface="Times New Roman" pitchFamily="18" charset="0"/>
              </a:rPr>
              <a:t> A  response  must be given when the data has</a:t>
            </a:r>
          </a:p>
          <a:p>
            <a:pPr algn="just">
              <a:buNone/>
            </a:pPr>
            <a:r>
              <a:rPr lang="en-US" sz="2400" dirty="0" smtClean="0">
                <a:latin typeface="Times New Roman" pitchFamily="18" charset="0"/>
                <a:cs typeface="Times New Roman" pitchFamily="18" charset="0"/>
              </a:rPr>
              <a:t>been  interpreted   and   a   suitable   course   of   action   has   been</a:t>
            </a:r>
          </a:p>
          <a:p>
            <a:pPr algn="just">
              <a:buNone/>
            </a:pPr>
            <a:r>
              <a:rPr lang="en-US" sz="2400" dirty="0" smtClean="0">
                <a:latin typeface="Times New Roman" pitchFamily="18" charset="0"/>
                <a:cs typeface="Times New Roman" pitchFamily="18" charset="0"/>
              </a:rPr>
              <a:t> determined.</a:t>
            </a:r>
            <a:endParaRPr lang="en-US" sz="2400" b="1"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86512"/>
          </a:xfrm>
        </p:spPr>
        <p:txBody>
          <a:bodyPr>
            <a:normAutofit fontScale="90000"/>
          </a:bodyPr>
          <a:lstStyle/>
          <a:p>
            <a:pPr algn="ctr"/>
            <a:r>
              <a:rPr lang="en-US" sz="4000" b="1" dirty="0" smtClean="0">
                <a:solidFill>
                  <a:schemeClr val="tx1"/>
                </a:solidFill>
                <a:latin typeface="Times New Roman" pitchFamily="18" charset="0"/>
                <a:cs typeface="Times New Roman" pitchFamily="18" charset="0"/>
              </a:rPr>
              <a:t>THE IMPLICATIONS IN SCREEN DESIGN </a:t>
            </a:r>
            <a:endParaRPr lang="en-US" sz="40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228600" y="1447800"/>
            <a:ext cx="8458200" cy="5181600"/>
          </a:xfrm>
        </p:spPr>
        <p:txBody>
          <a:bodyPr>
            <a:normAutofit fontScale="62500" lnSpcReduction="20000"/>
          </a:bodyPr>
          <a:lstStyle/>
          <a:p>
            <a:pPr algn="just"/>
            <a:r>
              <a:rPr lang="en-US" sz="3200" b="1" dirty="0" smtClean="0">
                <a:latin typeface="Times New Roman" pitchFamily="18" charset="0"/>
                <a:cs typeface="Times New Roman" pitchFamily="18" charset="0"/>
              </a:rPr>
              <a:t>Learning</a:t>
            </a:r>
            <a:r>
              <a:rPr lang="en-US" sz="3200" b="1" dirty="0" smtClean="0"/>
              <a:t>: </a:t>
            </a:r>
            <a:r>
              <a:rPr lang="en-US" sz="2900" dirty="0" smtClean="0">
                <a:latin typeface="Times New Roman" pitchFamily="18" charset="0"/>
                <a:cs typeface="Times New Roman" pitchFamily="18" charset="0"/>
              </a:rPr>
              <a:t>As previously said, learning is the act of transferring knowledge from short-term memory to long-term memory. It's a complicated process that needs some work on our end. Our aptitude for learning is crucial it distinctly sets humans apart from robots.</a:t>
            </a:r>
          </a:p>
          <a:p>
            <a:pPr algn="just"/>
            <a:endParaRPr lang="en-US" sz="2900" dirty="0" smtClean="0">
              <a:latin typeface="Times New Roman" pitchFamily="18" charset="0"/>
              <a:cs typeface="Times New Roman" pitchFamily="18" charset="0"/>
            </a:endParaRPr>
          </a:p>
          <a:p>
            <a:pPr algn="just"/>
            <a:r>
              <a:rPr lang="en-US" sz="2900" dirty="0" smtClean="0">
                <a:latin typeface="Times New Roman" pitchFamily="18" charset="0"/>
                <a:cs typeface="Times New Roman" pitchFamily="18" charset="0"/>
              </a:rPr>
              <a:t> People can become more proficient at nearly any endeavor given enough time. But far too frequently, designers utilize our capacity for learning as a justification for intricate design.</a:t>
            </a:r>
          </a:p>
          <a:p>
            <a:pPr algn="just"/>
            <a:endParaRPr lang="en-US" sz="2900" dirty="0" smtClean="0">
              <a:latin typeface="Times New Roman" pitchFamily="18" charset="0"/>
              <a:cs typeface="Times New Roman" pitchFamily="18" charset="0"/>
            </a:endParaRPr>
          </a:p>
          <a:p>
            <a:pPr algn="just"/>
            <a:r>
              <a:rPr lang="en-US" sz="2900" dirty="0" smtClean="0">
                <a:latin typeface="Times New Roman" pitchFamily="18" charset="0"/>
                <a:cs typeface="Times New Roman" pitchFamily="18" charset="0"/>
              </a:rPr>
              <a:t>Human performance can be significantly increased with a design created to reduce the amount of time that humans must learn.</a:t>
            </a:r>
          </a:p>
          <a:p>
            <a:pPr algn="just"/>
            <a:endParaRPr lang="en-US" sz="2000" dirty="0" smtClean="0">
              <a:latin typeface="Times New Roman" pitchFamily="18" charset="0"/>
              <a:cs typeface="Times New Roman" pitchFamily="18" charset="0"/>
            </a:endParaRPr>
          </a:p>
          <a:p>
            <a:pPr algn="just"/>
            <a:r>
              <a:rPr lang="en-US" sz="3200" b="1" dirty="0" smtClean="0">
                <a:latin typeface="Times New Roman" pitchFamily="18" charset="0"/>
                <a:cs typeface="Times New Roman" pitchFamily="18" charset="0"/>
              </a:rPr>
              <a:t>Skill: </a:t>
            </a:r>
            <a:r>
              <a:rPr lang="en-US" sz="2900" dirty="0" smtClean="0">
                <a:latin typeface="Times New Roman" pitchFamily="18" charset="0"/>
                <a:cs typeface="Times New Roman" pitchFamily="18" charset="0"/>
              </a:rPr>
              <a:t>The goal of human performance is to perform skillfully. To do so requires linking inputs and responses into a sequence of action.</a:t>
            </a:r>
          </a:p>
          <a:p>
            <a:pPr algn="just"/>
            <a:endParaRPr lang="en-US" sz="2900" dirty="0" smtClean="0">
              <a:latin typeface="Times New Roman" pitchFamily="18" charset="0"/>
              <a:cs typeface="Times New Roman" pitchFamily="18" charset="0"/>
            </a:endParaRPr>
          </a:p>
          <a:p>
            <a:pPr algn="just"/>
            <a:r>
              <a:rPr lang="en-US" sz="2900" dirty="0" smtClean="0">
                <a:latin typeface="Times New Roman" pitchFamily="18" charset="0"/>
                <a:cs typeface="Times New Roman" pitchFamily="18" charset="0"/>
              </a:rPr>
              <a:t>The ability to execute actions or motions with sufficient precision and in the right order at the right moment is the essence of talent. It is distinguished by economy of effort and constancy.</a:t>
            </a:r>
          </a:p>
          <a:p>
            <a:pPr algn="just">
              <a:buNone/>
            </a:pPr>
            <a:r>
              <a:rPr lang="en-US" sz="2900" dirty="0" smtClean="0">
                <a:latin typeface="Times New Roman" pitchFamily="18" charset="0"/>
                <a:cs typeface="Times New Roman" pitchFamily="18" charset="0"/>
              </a:rPr>
              <a:t> </a:t>
            </a:r>
            <a:r>
              <a:rPr lang="en-US" sz="2000" dirty="0" smtClean="0"/>
              <a:t/>
            </a:r>
            <a:br>
              <a:rPr lang="en-US" sz="2000" dirty="0" smtClean="0"/>
            </a:br>
            <a:endParaRPr lang="en-US" sz="2000" b="1"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a:bodyPr>
          <a:lstStyle/>
          <a:p>
            <a:pPr algn="ctr"/>
            <a:r>
              <a:rPr lang="en-US" sz="4000" b="1" dirty="0" smtClean="0">
                <a:solidFill>
                  <a:schemeClr val="tx1"/>
                </a:solidFill>
                <a:latin typeface="Times New Roman" pitchFamily="18" charset="0"/>
                <a:cs typeface="Times New Roman" pitchFamily="18" charset="0"/>
              </a:rPr>
              <a:t>Human Consideration In Design</a:t>
            </a:r>
            <a:endParaRPr lang="en-US" sz="40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228600" y="1143000"/>
            <a:ext cx="8686800" cy="5181600"/>
          </a:xfrm>
        </p:spPr>
        <p:txBody>
          <a:bodyPr>
            <a:normAutofit/>
          </a:bodyPr>
          <a:lstStyle/>
          <a:p>
            <a:pPr algn="just"/>
            <a:r>
              <a:rPr lang="en-US" sz="2400" dirty="0" smtClean="0">
                <a:latin typeface="Times New Roman" pitchFamily="18" charset="0"/>
                <a:cs typeface="Times New Roman" pitchFamily="18" charset="0"/>
              </a:rPr>
              <a:t>The Experience and Knowledge of the User</a:t>
            </a:r>
          </a:p>
          <a:p>
            <a:pPr algn="just"/>
            <a:r>
              <a:rPr lang="en-US" sz="2400" dirty="0" smtClean="0">
                <a:latin typeface="Times New Roman" pitchFamily="18" charset="0"/>
                <a:cs typeface="Times New Roman" pitchFamily="18" charset="0"/>
              </a:rPr>
              <a:t>The experiences and knowledge that an individual possesses influence the interface's design in several ways. The subsequent categories of expertise</a:t>
            </a:r>
          </a:p>
          <a:p>
            <a:pPr algn="just"/>
            <a:r>
              <a:rPr lang="en-US" sz="2400" dirty="0" smtClean="0">
                <a:latin typeface="Times New Roman" pitchFamily="18" charset="0"/>
                <a:cs typeface="Times New Roman" pitchFamily="18" charset="0"/>
              </a:rPr>
              <a:t>and experiences ought to be noted.</a:t>
            </a:r>
          </a:p>
          <a:p>
            <a:pPr algn="just"/>
            <a:r>
              <a:rPr lang="en-US" sz="2400" dirty="0" smtClean="0">
                <a:latin typeface="Times New Roman" pitchFamily="18" charset="0"/>
                <a:cs typeface="Times New Roman" pitchFamily="18" charset="0"/>
              </a:rPr>
              <a:t>Computer Literacy: Very technical or experienced, somewhat experienced, or lacking in any experience</a:t>
            </a:r>
          </a:p>
          <a:p>
            <a:pPr algn="just"/>
            <a:r>
              <a:rPr lang="en-US" sz="2400" dirty="0" smtClean="0">
                <a:latin typeface="Times New Roman" pitchFamily="18" charset="0"/>
                <a:cs typeface="Times New Roman" pitchFamily="18" charset="0"/>
              </a:rPr>
              <a:t> Application Experience: High, moderate, or low understanding of related systems; </a:t>
            </a:r>
          </a:p>
          <a:p>
            <a:pPr algn="just"/>
            <a:r>
              <a:rPr lang="en-US" sz="2400" dirty="0" smtClean="0">
                <a:latin typeface="Times New Roman" pitchFamily="18" charset="0"/>
                <a:cs typeface="Times New Roman" pitchFamily="18" charset="0"/>
              </a:rPr>
              <a:t>System Experience: High, moderate, or poor knowledge of a specific system and its interaction techniques.</a:t>
            </a:r>
            <a:endParaRPr lang="en-US" sz="24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34112"/>
          </a:xfrm>
        </p:spPr>
        <p:txBody>
          <a:bodyPr>
            <a:normAutofit fontScale="90000"/>
          </a:bodyPr>
          <a:lstStyle/>
          <a:p>
            <a:pPr algn="ctr"/>
            <a:r>
              <a:rPr lang="en-US" sz="4000" b="1" dirty="0" smtClean="0">
                <a:solidFill>
                  <a:schemeClr val="tx1"/>
                </a:solidFill>
                <a:latin typeface="Times New Roman" pitchFamily="18" charset="0"/>
                <a:cs typeface="Times New Roman" pitchFamily="18" charset="0"/>
              </a:rPr>
              <a:t>Human Interaction Speed</a:t>
            </a:r>
            <a:endParaRPr lang="en-US" sz="40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228600" y="1066800"/>
            <a:ext cx="8686800" cy="5562600"/>
          </a:xfrm>
        </p:spPr>
        <p:txBody>
          <a:bodyPr>
            <a:normAutofit fontScale="25000" lnSpcReduction="20000"/>
          </a:bodyPr>
          <a:lstStyle/>
          <a:p>
            <a:pPr algn="just"/>
            <a:r>
              <a:rPr lang="en-US" sz="8000" dirty="0" smtClean="0">
                <a:latin typeface="Times New Roman" pitchFamily="18" charset="0"/>
                <a:cs typeface="Times New Roman" pitchFamily="18" charset="0"/>
              </a:rPr>
              <a:t>Many researches have looked at how quickly people can perform while using different communication modalities.</a:t>
            </a:r>
          </a:p>
          <a:p>
            <a:pPr algn="just"/>
            <a:endParaRPr lang="en-US" sz="8000" dirty="0" smtClean="0">
              <a:latin typeface="Times New Roman" pitchFamily="18" charset="0"/>
              <a:cs typeface="Times New Roman" pitchFamily="18" charset="0"/>
            </a:endParaRPr>
          </a:p>
          <a:p>
            <a:pPr algn="just"/>
            <a:r>
              <a:rPr lang="en-US" sz="8000" b="1" dirty="0" smtClean="0">
                <a:latin typeface="Times New Roman" pitchFamily="18" charset="0"/>
                <a:cs typeface="Times New Roman" pitchFamily="18" charset="0"/>
              </a:rPr>
              <a:t>Reading: </a:t>
            </a:r>
            <a:r>
              <a:rPr lang="en-US" sz="8000" dirty="0" smtClean="0">
                <a:latin typeface="Times New Roman" pitchFamily="18" charset="0"/>
                <a:cs typeface="Times New Roman" pitchFamily="18" charset="0"/>
              </a:rPr>
              <a:t>An adult in the United States who reads English prose typically possesses a reading at a pace of between 250 and 300 words per minute. About 200 words per minute have been discovered to be proof read on paper, and 180 words per minute on a computer monitor.</a:t>
            </a:r>
          </a:p>
          <a:p>
            <a:pPr algn="just"/>
            <a:endParaRPr lang="en-US" sz="8000" dirty="0" smtClean="0">
              <a:latin typeface="Times New Roman" pitchFamily="18" charset="0"/>
              <a:cs typeface="Times New Roman" pitchFamily="18" charset="0"/>
            </a:endParaRPr>
          </a:p>
          <a:p>
            <a:pPr algn="just"/>
            <a:r>
              <a:rPr lang="en-US" sz="8000" dirty="0" smtClean="0">
                <a:latin typeface="Times New Roman" pitchFamily="18" charset="0"/>
                <a:cs typeface="Times New Roman" pitchFamily="18" charset="0"/>
              </a:rPr>
              <a:t>Prose text 250-300 words per minute. Proof reading text on paper - 200 words per minute. Proofreading text on a monitor - 180 words per minute.</a:t>
            </a:r>
          </a:p>
          <a:p>
            <a:pPr algn="just"/>
            <a:endParaRPr lang="en-US" sz="8000" dirty="0" smtClean="0">
              <a:latin typeface="Times New Roman" pitchFamily="18" charset="0"/>
              <a:cs typeface="Times New Roman" pitchFamily="18" charset="0"/>
            </a:endParaRPr>
          </a:p>
          <a:p>
            <a:pPr algn="just"/>
            <a:r>
              <a:rPr lang="en-US" sz="8000" b="1" dirty="0" smtClean="0">
                <a:latin typeface="Times New Roman" pitchFamily="18" charset="0"/>
                <a:cs typeface="Times New Roman" pitchFamily="18" charset="0"/>
              </a:rPr>
              <a:t>Listening: </a:t>
            </a:r>
            <a:r>
              <a:rPr lang="en-US" sz="8000" dirty="0" smtClean="0">
                <a:latin typeface="Times New Roman" pitchFamily="18" charset="0"/>
                <a:cs typeface="Times New Roman" pitchFamily="18" charset="0"/>
              </a:rPr>
              <a:t>Speaking to a computer: 150-160 words per minute.</a:t>
            </a:r>
          </a:p>
          <a:p>
            <a:pPr algn="just"/>
            <a:endParaRPr lang="en-US" sz="8000" dirty="0" smtClean="0">
              <a:latin typeface="Times New Roman" pitchFamily="18" charset="0"/>
              <a:cs typeface="Times New Roman" pitchFamily="18" charset="0"/>
            </a:endParaRPr>
          </a:p>
          <a:p>
            <a:pPr algn="just"/>
            <a:r>
              <a:rPr lang="en-US" sz="8000" dirty="0" smtClean="0">
                <a:latin typeface="Times New Roman" pitchFamily="18" charset="0"/>
                <a:cs typeface="Times New Roman" pitchFamily="18" charset="0"/>
              </a:rPr>
              <a:t>After recognition corrections: 105 words per minute.</a:t>
            </a:r>
          </a:p>
          <a:p>
            <a:pPr algn="just"/>
            <a:endParaRPr lang="en-US" sz="8000" dirty="0" smtClean="0">
              <a:latin typeface="Times New Roman" pitchFamily="18" charset="0"/>
              <a:cs typeface="Times New Roman" pitchFamily="18" charset="0"/>
            </a:endParaRPr>
          </a:p>
          <a:p>
            <a:pPr algn="just"/>
            <a:r>
              <a:rPr lang="en-US" sz="8000" b="1" dirty="0" smtClean="0">
                <a:latin typeface="Times New Roman" pitchFamily="18" charset="0"/>
                <a:cs typeface="Times New Roman" pitchFamily="18" charset="0"/>
              </a:rPr>
              <a:t>Keying: </a:t>
            </a:r>
            <a:r>
              <a:rPr lang="en-US" sz="8000" dirty="0" smtClean="0">
                <a:latin typeface="Times New Roman" pitchFamily="18" charset="0"/>
                <a:cs typeface="Times New Roman" pitchFamily="18" charset="0"/>
              </a:rPr>
              <a:t>Typewriter : Fast typist:150 word per minute and higher</a:t>
            </a:r>
          </a:p>
          <a:p>
            <a:pPr algn="just"/>
            <a:endParaRPr lang="en-US" sz="8000" dirty="0" smtClean="0">
              <a:latin typeface="Times New Roman" pitchFamily="18" charset="0"/>
              <a:cs typeface="Times New Roman" pitchFamily="18" charset="0"/>
            </a:endParaRPr>
          </a:p>
          <a:p>
            <a:pPr algn="just"/>
            <a:r>
              <a:rPr lang="en-US" sz="8000" dirty="0" smtClean="0">
                <a:latin typeface="Times New Roman" pitchFamily="18" charset="0"/>
                <a:cs typeface="Times New Roman" pitchFamily="18" charset="0"/>
              </a:rPr>
              <a:t>Average Typist: 60-70 Word Per Minute</a:t>
            </a:r>
          </a:p>
          <a:p>
            <a:pPr algn="just">
              <a:buNone/>
            </a:pPr>
            <a:endParaRPr lang="en-US" sz="8000" dirty="0" smtClean="0"/>
          </a:p>
          <a:p>
            <a:pPr algn="just">
              <a:buNone/>
            </a:pPr>
            <a:r>
              <a:rPr lang="en-US" sz="7200" dirty="0" smtClean="0"/>
              <a:t/>
            </a:r>
            <a:br>
              <a:rPr lang="en-US" sz="7200" dirty="0" smtClean="0"/>
            </a:br>
            <a:endParaRPr lang="en-US" sz="4200" b="1"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buNone/>
            </a:pP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33400"/>
          </a:xfrm>
        </p:spPr>
        <p:txBody>
          <a:bodyPr>
            <a:normAutofit fontScale="90000"/>
          </a:bodyPr>
          <a:lstStyle/>
          <a:p>
            <a:pPr algn="ctr"/>
            <a:r>
              <a:rPr lang="en-US" sz="4000" b="1" dirty="0" smtClean="0">
                <a:solidFill>
                  <a:schemeClr val="tx1"/>
                </a:solidFill>
                <a:latin typeface="Times New Roman" pitchFamily="18" charset="0"/>
                <a:cs typeface="Times New Roman" pitchFamily="18" charset="0"/>
              </a:rPr>
              <a:t>Screen Designing</a:t>
            </a:r>
            <a:endParaRPr lang="en-US" sz="40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304800" y="914400"/>
            <a:ext cx="8382000" cy="5410200"/>
          </a:xfrm>
        </p:spPr>
        <p:txBody>
          <a:bodyPr>
            <a:normAutofit/>
          </a:bodyPr>
          <a:lstStyle/>
          <a:p>
            <a:pPr algn="ctr">
              <a:buNone/>
            </a:pPr>
            <a:r>
              <a:rPr lang="en-US" sz="2400" b="1" dirty="0" smtClean="0">
                <a:latin typeface="Times New Roman" pitchFamily="18" charset="0"/>
                <a:cs typeface="Times New Roman" pitchFamily="18" charset="0"/>
              </a:rPr>
              <a:t>How to distract the screen user</a:t>
            </a:r>
          </a:p>
          <a:p>
            <a:pPr algn="just">
              <a:buNone/>
            </a:pPr>
            <a:r>
              <a:rPr lang="en-US" sz="2400" dirty="0" smtClean="0">
                <a:latin typeface="Times New Roman" pitchFamily="18" charset="0"/>
                <a:cs typeface="Times New Roman" pitchFamily="18" charset="0"/>
              </a:rPr>
              <a:t>1.Blurry captions </a:t>
            </a:r>
          </a:p>
          <a:p>
            <a:pPr algn="just">
              <a:buNone/>
            </a:pPr>
            <a:r>
              <a:rPr lang="en-US" sz="2400" dirty="0" smtClean="0">
                <a:latin typeface="Times New Roman" pitchFamily="18" charset="0"/>
                <a:cs typeface="Times New Roman" pitchFamily="18" charset="0"/>
              </a:rPr>
              <a:t>2.Incorrect type and graphic emphasis </a:t>
            </a:r>
          </a:p>
          <a:p>
            <a:pPr algn="just">
              <a:buNone/>
            </a:pPr>
            <a:r>
              <a:rPr lang="en-US" sz="2400" dirty="0" smtClean="0">
                <a:latin typeface="Times New Roman" pitchFamily="18" charset="0"/>
                <a:cs typeface="Times New Roman" pitchFamily="18" charset="0"/>
              </a:rPr>
              <a:t>3.Misleading titles </a:t>
            </a:r>
          </a:p>
          <a:p>
            <a:pPr algn="just">
              <a:buNone/>
            </a:pPr>
            <a:r>
              <a:rPr lang="en-US" sz="2400" dirty="0" smtClean="0">
                <a:latin typeface="Times New Roman" pitchFamily="18" charset="0"/>
                <a:cs typeface="Times New Roman" pitchFamily="18" charset="0"/>
              </a:rPr>
              <a:t>4.Irrelevant and unnecessary titles </a:t>
            </a:r>
          </a:p>
          <a:p>
            <a:pPr algn="just">
              <a:buNone/>
            </a:pPr>
            <a:r>
              <a:rPr lang="en-US" sz="2400" dirty="0" smtClean="0">
                <a:latin typeface="Times New Roman" pitchFamily="18" charset="0"/>
                <a:cs typeface="Times New Roman" pitchFamily="18" charset="0"/>
              </a:rPr>
              <a:t>5.Inefficient results</a:t>
            </a:r>
          </a:p>
          <a:p>
            <a:pPr algn="just">
              <a:buNone/>
            </a:pPr>
            <a:r>
              <a:rPr lang="en-US" sz="2400" dirty="0" smtClean="0">
                <a:latin typeface="Times New Roman" pitchFamily="18" charset="0"/>
                <a:cs typeface="Times New Roman" pitchFamily="18" charset="0"/>
              </a:rPr>
              <a:t>6. Clustered and narrow layout </a:t>
            </a:r>
          </a:p>
          <a:p>
            <a:pPr algn="just">
              <a:buNone/>
            </a:pPr>
            <a:r>
              <a:rPr lang="en-US" sz="2400" dirty="0" smtClean="0">
                <a:latin typeface="Times New Roman" pitchFamily="18" charset="0"/>
                <a:cs typeface="Times New Roman" pitchFamily="18" charset="0"/>
              </a:rPr>
              <a:t>7.Poor presentation quality </a:t>
            </a:r>
          </a:p>
          <a:p>
            <a:pPr algn="just">
              <a:buNone/>
            </a:pPr>
            <a:r>
              <a:rPr lang="en-US" sz="2400" dirty="0" smtClean="0">
                <a:latin typeface="Times New Roman" pitchFamily="18" charset="0"/>
                <a:cs typeface="Times New Roman" pitchFamily="18" charset="0"/>
              </a:rPr>
              <a:t>8.Readability </a:t>
            </a:r>
          </a:p>
          <a:p>
            <a:pPr algn="just">
              <a:buNone/>
            </a:pPr>
            <a:r>
              <a:rPr lang="en-US" sz="2400" dirty="0" smtClean="0">
                <a:latin typeface="Times New Roman" pitchFamily="18" charset="0"/>
                <a:cs typeface="Times New Roman" pitchFamily="18" charset="0"/>
              </a:rPr>
              <a:t>9. Appearance </a:t>
            </a:r>
          </a:p>
          <a:p>
            <a:pPr algn="just">
              <a:buNone/>
            </a:pPr>
            <a:r>
              <a:rPr lang="en-US" sz="2400" dirty="0" smtClean="0">
                <a:latin typeface="Times New Roman" pitchFamily="18" charset="0"/>
                <a:cs typeface="Times New Roman" pitchFamily="18" charset="0"/>
              </a:rPr>
              <a:t>10. An agreement</a:t>
            </a:r>
          </a:p>
          <a:p>
            <a:pPr algn="just">
              <a:buNone/>
            </a:pPr>
            <a:r>
              <a:rPr lang="en-US" sz="2400" dirty="0" smtClean="0">
                <a:latin typeface="Times New Roman" pitchFamily="18" charset="0"/>
                <a:cs typeface="Times New Roman" pitchFamily="18" charset="0"/>
              </a:rPr>
              <a:t>11.</a:t>
            </a:r>
            <a:r>
              <a:rPr lang="en-US" sz="2400" dirty="0" smtClean="0"/>
              <a:t>Visual inconsistency</a:t>
            </a:r>
            <a:endParaRPr lang="en-US" sz="24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34112"/>
          </a:xfrm>
        </p:spPr>
        <p:txBody>
          <a:bodyPr>
            <a:normAutofit fontScale="90000"/>
          </a:bodyPr>
          <a:lstStyle/>
          <a:p>
            <a:pPr algn="ctr"/>
            <a:r>
              <a:rPr lang="en-US" sz="4000" b="1" dirty="0" smtClean="0">
                <a:solidFill>
                  <a:schemeClr val="tx1"/>
                </a:solidFill>
                <a:latin typeface="Times New Roman" pitchFamily="18" charset="0"/>
                <a:cs typeface="Times New Roman" pitchFamily="18" charset="0"/>
              </a:rPr>
              <a:t>Variety of distraction</a:t>
            </a:r>
            <a:endParaRPr lang="en-US" sz="40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762000"/>
            <a:ext cx="8229600" cy="5562600"/>
          </a:xfrm>
        </p:spPr>
        <p:txBody>
          <a:bodyPr/>
          <a:lstStyle/>
          <a:p>
            <a:pPr algn="just">
              <a:buNone/>
            </a:pPr>
            <a:r>
              <a:rPr lang="en-US" dirty="0" smtClean="0">
                <a:latin typeface="Times New Roman" pitchFamily="18" charset="0"/>
                <a:cs typeface="Times New Roman" pitchFamily="18" charset="0"/>
              </a:rPr>
              <a:t>1.Numerous audio and visual disturbances </a:t>
            </a:r>
          </a:p>
          <a:p>
            <a:pPr algn="just">
              <a:buNone/>
            </a:pPr>
            <a:r>
              <a:rPr lang="en-US" dirty="0" smtClean="0">
                <a:latin typeface="Times New Roman" pitchFamily="18" charset="0"/>
                <a:cs typeface="Times New Roman" pitchFamily="18" charset="0"/>
              </a:rPr>
              <a:t>2.Widespread visual disorder </a:t>
            </a:r>
          </a:p>
          <a:p>
            <a:pPr algn="just">
              <a:buNone/>
            </a:pPr>
            <a:r>
              <a:rPr lang="en-US" dirty="0" smtClean="0">
                <a:latin typeface="Times New Roman" pitchFamily="18" charset="0"/>
                <a:cs typeface="Times New Roman" pitchFamily="18" charset="0"/>
              </a:rPr>
              <a:t>3.Poor readability of information </a:t>
            </a:r>
          </a:p>
          <a:p>
            <a:pPr algn="just">
              <a:buNone/>
            </a:pPr>
            <a:r>
              <a:rPr lang="en-US" dirty="0" smtClean="0">
                <a:latin typeface="Times New Roman" pitchFamily="18" charset="0"/>
                <a:cs typeface="Times New Roman" pitchFamily="18" charset="0"/>
              </a:rPr>
              <a:t>4.In comprehensible display components </a:t>
            </a:r>
          </a:p>
          <a:p>
            <a:pPr algn="just">
              <a:buNone/>
            </a:pPr>
            <a:r>
              <a:rPr lang="en-US" dirty="0" smtClean="0">
                <a:latin typeface="Times New Roman" pitchFamily="18" charset="0"/>
                <a:cs typeface="Times New Roman" pitchFamily="18" charset="0"/>
              </a:rPr>
              <a:t>5.Confusing and inefficient navigation</a:t>
            </a:r>
          </a:p>
          <a:p>
            <a:pPr algn="just">
              <a:buNone/>
            </a:pPr>
            <a:r>
              <a:rPr lang="en-US" dirty="0" smtClean="0">
                <a:latin typeface="Times New Roman" pitchFamily="18" charset="0"/>
                <a:cs typeface="Times New Roman" pitchFamily="18" charset="0"/>
              </a:rPr>
              <a:t> 6.Inefficiency </a:t>
            </a:r>
          </a:p>
          <a:p>
            <a:pPr algn="just">
              <a:buNone/>
            </a:pPr>
            <a:r>
              <a:rPr lang="en-US" dirty="0" smtClean="0">
                <a:latin typeface="Times New Roman" pitchFamily="18" charset="0"/>
                <a:cs typeface="Times New Roman" pitchFamily="18" charset="0"/>
              </a:rPr>
              <a:t>7.Excessive or ineffective scrolling</a:t>
            </a:r>
          </a:p>
          <a:p>
            <a:pPr algn="just">
              <a:buNone/>
            </a:pPr>
            <a:r>
              <a:rPr lang="en-US" dirty="0" smtClean="0">
                <a:latin typeface="Times New Roman" pitchFamily="18" charset="0"/>
                <a:cs typeface="Times New Roman" pitchFamily="18" charset="0"/>
              </a:rPr>
              <a:t>8.Information overload </a:t>
            </a:r>
          </a:p>
          <a:p>
            <a:pPr algn="just">
              <a:buNone/>
            </a:pPr>
            <a:r>
              <a:rPr lang="en-US" dirty="0" smtClean="0">
                <a:latin typeface="Times New Roman" pitchFamily="18" charset="0"/>
                <a:cs typeface="Times New Roman" pitchFamily="18" charset="0"/>
              </a:rPr>
              <a:t>9.Design consistently</a:t>
            </a:r>
            <a:endParaRPr lang="en-US"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457200"/>
          </a:xfrm>
        </p:spPr>
        <p:txBody>
          <a:bodyPr>
            <a:normAutofit/>
          </a:bodyPr>
          <a:lstStyle/>
          <a:p>
            <a:pPr algn="just"/>
            <a:r>
              <a:rPr lang="en-US" sz="2000" b="1" dirty="0" smtClean="0">
                <a:solidFill>
                  <a:schemeClr val="tx1"/>
                </a:solidFill>
                <a:latin typeface="Times New Roman" pitchFamily="18" charset="0"/>
                <a:cs typeface="Times New Roman" pitchFamily="18" charset="0"/>
              </a:rPr>
              <a:t>Design  Goal:</a:t>
            </a:r>
            <a:endParaRPr lang="en-US" sz="20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304800" y="990600"/>
            <a:ext cx="8382000" cy="5334000"/>
          </a:xfrm>
        </p:spPr>
        <p:txBody>
          <a:bodyPr>
            <a:normAutofit lnSpcReduction="10000"/>
          </a:bodyPr>
          <a:lstStyle/>
          <a:p>
            <a:pPr algn="just">
              <a:buNone/>
            </a:pPr>
            <a:r>
              <a:rPr lang="en-US" sz="2000" dirty="0" smtClean="0">
                <a:latin typeface="Times New Roman" pitchFamily="18" charset="0"/>
                <a:cs typeface="Times New Roman" pitchFamily="18" charset="0"/>
              </a:rPr>
              <a:t>Reduce visual work</a:t>
            </a:r>
          </a:p>
          <a:p>
            <a:pPr algn="just">
              <a:buNone/>
            </a:pPr>
            <a:r>
              <a:rPr lang="en-US" sz="2000" dirty="0" smtClean="0">
                <a:latin typeface="Times New Roman" pitchFamily="18" charset="0"/>
                <a:cs typeface="Times New Roman" pitchFamily="18" charset="0"/>
              </a:rPr>
              <a:t> Reduce </a:t>
            </a:r>
            <a:r>
              <a:rPr lang="en-US" sz="2000" b="1" dirty="0" smtClean="0">
                <a:latin typeface="Times New Roman" pitchFamily="18" charset="0"/>
                <a:cs typeface="Times New Roman" pitchFamily="18" charset="0"/>
              </a:rPr>
              <a:t>mental</a:t>
            </a:r>
            <a:r>
              <a:rPr lang="en-US" sz="2000" dirty="0" smtClean="0">
                <a:latin typeface="Times New Roman" pitchFamily="18" charset="0"/>
                <a:cs typeface="Times New Roman" pitchFamily="18" charset="0"/>
              </a:rPr>
              <a:t> work </a:t>
            </a:r>
          </a:p>
          <a:p>
            <a:pPr algn="just">
              <a:buNone/>
            </a:pPr>
            <a:r>
              <a:rPr lang="en-US" sz="2000" dirty="0" smtClean="0">
                <a:latin typeface="Times New Roman" pitchFamily="18" charset="0"/>
                <a:cs typeface="Times New Roman" pitchFamily="18" charset="0"/>
              </a:rPr>
              <a:t>Reduce memory work</a:t>
            </a:r>
          </a:p>
          <a:p>
            <a:pPr algn="just">
              <a:buNone/>
            </a:pPr>
            <a:r>
              <a:rPr lang="en-US" sz="2000" dirty="0" smtClean="0">
                <a:latin typeface="Times New Roman" pitchFamily="18" charset="0"/>
                <a:cs typeface="Times New Roman" pitchFamily="18" charset="0"/>
              </a:rPr>
              <a:t> Reduce </a:t>
            </a:r>
            <a:r>
              <a:rPr lang="en-US" sz="2000" b="1" dirty="0" smtClean="0">
                <a:latin typeface="Times New Roman" pitchFamily="18" charset="0"/>
                <a:cs typeface="Times New Roman" pitchFamily="18" charset="0"/>
              </a:rPr>
              <a:t>mentoring</a:t>
            </a:r>
            <a:r>
              <a:rPr lang="en-US" sz="2000" dirty="0" smtClean="0">
                <a:latin typeface="Times New Roman" pitchFamily="18" charset="0"/>
                <a:cs typeface="Times New Roman" pitchFamily="18" charset="0"/>
              </a:rPr>
              <a:t> </a:t>
            </a:r>
          </a:p>
          <a:p>
            <a:pPr algn="just">
              <a:buNone/>
            </a:pPr>
            <a:r>
              <a:rPr lang="en-US" sz="2000" b="1" dirty="0" smtClean="0">
                <a:latin typeface="Times New Roman" pitchFamily="18" charset="0"/>
                <a:cs typeface="Times New Roman" pitchFamily="18" charset="0"/>
              </a:rPr>
              <a:t>Delete loads</a:t>
            </a:r>
            <a:r>
              <a:rPr lang="en-US" sz="2000" dirty="0" smtClean="0">
                <a:latin typeface="Times New Roman" pitchFamily="18" charset="0"/>
                <a:cs typeface="Times New Roman" pitchFamily="18" charset="0"/>
              </a:rPr>
              <a:t> or instructions.</a:t>
            </a:r>
          </a:p>
          <a:p>
            <a:pPr algn="just">
              <a:buNone/>
            </a:pPr>
            <a:r>
              <a:rPr lang="en-US" sz="2000" b="1" dirty="0" smtClean="0">
                <a:latin typeface="Times New Roman" pitchFamily="18" charset="0"/>
                <a:cs typeface="Times New Roman" pitchFamily="18" charset="0"/>
              </a:rPr>
              <a:t> Screen Meaning and purpose:</a:t>
            </a:r>
          </a:p>
          <a:p>
            <a:pPr algn="just">
              <a:buNone/>
            </a:pPr>
            <a:r>
              <a:rPr lang="en-US" sz="2000" b="1" dirty="0" smtClean="0">
                <a:latin typeface="Times New Roman" pitchFamily="18" charset="0"/>
                <a:cs typeface="Times New Roman" pitchFamily="18" charset="0"/>
              </a:rPr>
              <a:t>Each Screen Element: </a:t>
            </a:r>
            <a:r>
              <a:rPr lang="en-US" sz="2000" dirty="0" smtClean="0">
                <a:latin typeface="Times New Roman" pitchFamily="18" charset="0"/>
                <a:cs typeface="Times New Roman" pitchFamily="18" charset="0"/>
              </a:rPr>
              <a:t>1. All Emphasis 2.Energy Color 3.Every graphic </a:t>
            </a:r>
          </a:p>
          <a:p>
            <a:pPr algn="just">
              <a:buNone/>
            </a:pPr>
            <a:r>
              <a:rPr lang="en-US" sz="2000" dirty="0" smtClean="0">
                <a:latin typeface="Times New Roman" pitchFamily="18" charset="0"/>
                <a:cs typeface="Times New Roman" pitchFamily="18" charset="0"/>
              </a:rPr>
              <a:t>4. Screen Animation 5.All forms of feedback</a:t>
            </a:r>
          </a:p>
          <a:p>
            <a:pPr algn="just">
              <a:buNone/>
            </a:pPr>
            <a:r>
              <a:rPr lang="en-US" sz="2000" b="1" dirty="0" smtClean="0">
                <a:latin typeface="Times New Roman" pitchFamily="18" charset="0"/>
                <a:cs typeface="Times New Roman" pitchFamily="18" charset="0"/>
              </a:rPr>
              <a:t>Must: </a:t>
            </a:r>
            <a:r>
              <a:rPr lang="en-US" sz="2000" dirty="0" smtClean="0">
                <a:latin typeface="Times New Roman" pitchFamily="18" charset="0"/>
                <a:cs typeface="Times New Roman" pitchFamily="18" charset="0"/>
              </a:rPr>
              <a:t>Have meaning to screen users</a:t>
            </a:r>
          </a:p>
          <a:p>
            <a:pPr algn="just">
              <a:buNone/>
            </a:pPr>
            <a:r>
              <a:rPr lang="en-US" sz="2000" dirty="0" smtClean="0">
                <a:latin typeface="Times New Roman" pitchFamily="18" charset="0"/>
                <a:cs typeface="Times New Roman" pitchFamily="18" charset="0"/>
              </a:rPr>
              <a:t>Serve a purpose in performing task organizing screen elements</a:t>
            </a:r>
          </a:p>
          <a:p>
            <a:pPr algn="just">
              <a:buNone/>
            </a:pPr>
            <a:r>
              <a:rPr lang="en-US" sz="2000" b="1" dirty="0" smtClean="0">
                <a:latin typeface="Times New Roman" pitchFamily="18" charset="0"/>
                <a:cs typeface="Times New Roman" pitchFamily="18" charset="0"/>
              </a:rPr>
              <a:t>Consistency: </a:t>
            </a:r>
            <a:r>
              <a:rPr lang="en-US" sz="2000" dirty="0" smtClean="0">
                <a:latin typeface="Times New Roman" pitchFamily="18" charset="0"/>
                <a:cs typeface="Times New Roman" pitchFamily="18" charset="0"/>
              </a:rPr>
              <a:t>Provide real world consistency</a:t>
            </a:r>
          </a:p>
          <a:p>
            <a:pPr algn="just">
              <a:buNone/>
            </a:pPr>
            <a:r>
              <a:rPr lang="en-US" sz="2000" dirty="0" smtClean="0">
                <a:latin typeface="Times New Roman" pitchFamily="18" charset="0"/>
                <a:cs typeface="Times New Roman" pitchFamily="18" charset="0"/>
              </a:rPr>
              <a:t>Provide internal consistency</a:t>
            </a:r>
          </a:p>
          <a:p>
            <a:pPr algn="just">
              <a:buNone/>
            </a:pPr>
            <a:r>
              <a:rPr lang="en-US" sz="2000" dirty="0" smtClean="0">
                <a:latin typeface="Times New Roman" pitchFamily="18" charset="0"/>
                <a:cs typeface="Times New Roman" pitchFamily="18" charset="0"/>
              </a:rPr>
              <a:t>Component </a:t>
            </a:r>
          </a:p>
          <a:p>
            <a:pPr algn="just">
              <a:buNone/>
            </a:pPr>
            <a:r>
              <a:rPr lang="en-US" sz="2000" dirty="0" smtClean="0">
                <a:latin typeface="Times New Roman" pitchFamily="18" charset="0"/>
                <a:cs typeface="Times New Roman" pitchFamily="18" charset="0"/>
              </a:rPr>
              <a:t>Organization</a:t>
            </a:r>
          </a:p>
          <a:p>
            <a:pPr algn="just">
              <a:buNone/>
            </a:pPr>
            <a:r>
              <a:rPr lang="en-US" sz="2000" dirty="0" smtClean="0">
                <a:latin typeface="Times New Roman" pitchFamily="18" charset="0"/>
                <a:cs typeface="Times New Roman" pitchFamily="18" charset="0"/>
              </a:rPr>
              <a:t>Presentation</a:t>
            </a:r>
          </a:p>
          <a:p>
            <a:pPr algn="just">
              <a:buNone/>
            </a:pPr>
            <a:endParaRPr lang="en-US" sz="2000" b="1"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457200"/>
          </a:xfrm>
        </p:spPr>
        <p:txBody>
          <a:bodyPr>
            <a:noAutofit/>
          </a:bodyPr>
          <a:lstStyle/>
          <a:p>
            <a:pPr algn="just"/>
            <a:r>
              <a:rPr lang="en-US" sz="2000" b="1" dirty="0" smtClean="0">
                <a:solidFill>
                  <a:schemeClr val="tx1"/>
                </a:solidFill>
                <a:latin typeface="Times New Roman" pitchFamily="18" charset="0"/>
                <a:cs typeface="Times New Roman" pitchFamily="18" charset="0"/>
              </a:rPr>
              <a:t>What screen user want</a:t>
            </a:r>
            <a:endParaRPr lang="en-US" sz="20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105400"/>
          </a:xfrm>
        </p:spPr>
        <p:txBody>
          <a:bodyPr>
            <a:normAutofit/>
          </a:bodyPr>
          <a:lstStyle/>
          <a:p>
            <a:pPr algn="just">
              <a:buNone/>
            </a:pPr>
            <a:r>
              <a:rPr lang="en-US" sz="1800" dirty="0" smtClean="0">
                <a:latin typeface="Times New Roman" pitchFamily="18" charset="0"/>
                <a:cs typeface="Times New Roman" pitchFamily="18" charset="0"/>
              </a:rPr>
              <a:t>1.Neat, clean, uncluttered look </a:t>
            </a:r>
          </a:p>
          <a:p>
            <a:pPr algn="just">
              <a:buNone/>
            </a:pPr>
            <a:r>
              <a:rPr lang="en-US" sz="1800" dirty="0" smtClean="0">
                <a:latin typeface="Times New Roman" pitchFamily="18" charset="0"/>
                <a:cs typeface="Times New Roman" pitchFamily="18" charset="0"/>
              </a:rPr>
              <a:t>2.Clear indication of what is being displayed and what to do about it. </a:t>
            </a:r>
          </a:p>
          <a:p>
            <a:pPr algn="just">
              <a:buNone/>
            </a:pPr>
            <a:r>
              <a:rPr lang="en-US" sz="1800" dirty="0" smtClean="0">
                <a:latin typeface="Times New Roman" pitchFamily="18" charset="0"/>
                <a:cs typeface="Times New Roman" pitchFamily="18" charset="0"/>
              </a:rPr>
              <a:t>3.Expected information is where it should be. </a:t>
            </a:r>
          </a:p>
          <a:p>
            <a:pPr algn="just">
              <a:buNone/>
            </a:pPr>
            <a:r>
              <a:rPr lang="en-US" sz="1800" dirty="0" smtClean="0">
                <a:latin typeface="Times New Roman" pitchFamily="18" charset="0"/>
                <a:cs typeface="Times New Roman" pitchFamily="18" charset="0"/>
              </a:rPr>
              <a:t>4.Clear indication of what is related to what. </a:t>
            </a:r>
          </a:p>
          <a:p>
            <a:pPr algn="just">
              <a:buNone/>
            </a:pPr>
            <a:r>
              <a:rPr lang="en-US" sz="1800" dirty="0" smtClean="0">
                <a:latin typeface="Times New Roman" pitchFamily="18" charset="0"/>
                <a:cs typeface="Times New Roman" pitchFamily="18" charset="0"/>
              </a:rPr>
              <a:t>5.Clear and simple English </a:t>
            </a:r>
          </a:p>
          <a:p>
            <a:pPr algn="just">
              <a:buNone/>
            </a:pPr>
            <a:r>
              <a:rPr lang="en-US" sz="1800" dirty="0" smtClean="0">
                <a:latin typeface="Times New Roman" pitchFamily="18" charset="0"/>
                <a:cs typeface="Times New Roman" pitchFamily="18" charset="0"/>
              </a:rPr>
              <a:t>6.Clear indication of when a function can permanently change data</a:t>
            </a:r>
          </a:p>
          <a:p>
            <a:pPr algn="just">
              <a:buNone/>
            </a:pPr>
            <a:endParaRPr lang="en-US" sz="1800" dirty="0" smtClean="0">
              <a:latin typeface="Times New Roman" pitchFamily="18" charset="0"/>
              <a:cs typeface="Times New Roman" pitchFamily="18" charset="0"/>
            </a:endParaRPr>
          </a:p>
          <a:p>
            <a:pPr algn="just">
              <a:buNone/>
            </a:pPr>
            <a:r>
              <a:rPr lang="en-US" sz="2000" b="1" dirty="0" smtClean="0">
                <a:latin typeface="Times New Roman" pitchFamily="18" charset="0"/>
                <a:cs typeface="Times New Roman" pitchFamily="18" charset="0"/>
              </a:rPr>
              <a:t>What screen user do</a:t>
            </a:r>
            <a:r>
              <a:rPr lang="en-US" sz="1800" b="1" dirty="0" smtClean="0">
                <a:latin typeface="Times New Roman" pitchFamily="18" charset="0"/>
                <a:cs typeface="Times New Roman" pitchFamily="18" charset="0"/>
              </a:rPr>
              <a:t>:</a:t>
            </a:r>
          </a:p>
          <a:p>
            <a:pPr algn="just">
              <a:buNone/>
            </a:pPr>
            <a:r>
              <a:rPr lang="en-US" sz="1800" dirty="0" smtClean="0">
                <a:latin typeface="Times New Roman" pitchFamily="18" charset="0"/>
                <a:cs typeface="Times New Roman" pitchFamily="18" charset="0"/>
              </a:rPr>
              <a:t>1.Identifies a task to be performed or need to be fulfilled.</a:t>
            </a:r>
          </a:p>
          <a:p>
            <a:pPr algn="just">
              <a:buNone/>
            </a:pPr>
            <a:r>
              <a:rPr lang="en-US" sz="1800" dirty="0" smtClean="0">
                <a:latin typeface="Times New Roman" pitchFamily="18" charset="0"/>
                <a:cs typeface="Times New Roman" pitchFamily="18" charset="0"/>
              </a:rPr>
              <a:t>2.Decides how the task will be completed or need fulfilled.</a:t>
            </a:r>
          </a:p>
          <a:p>
            <a:pPr algn="just">
              <a:buNone/>
            </a:pPr>
            <a:r>
              <a:rPr lang="en-US" sz="1800" dirty="0" smtClean="0">
                <a:latin typeface="Times New Roman" pitchFamily="18" charset="0"/>
                <a:cs typeface="Times New Roman" pitchFamily="18" charset="0"/>
              </a:rPr>
              <a:t>3.Manipulates the computers controls.</a:t>
            </a:r>
          </a:p>
          <a:p>
            <a:pPr algn="just">
              <a:buNone/>
            </a:pPr>
            <a:r>
              <a:rPr lang="en-US" sz="1800" dirty="0" smtClean="0">
                <a:latin typeface="Times New Roman" pitchFamily="18" charset="0"/>
                <a:cs typeface="Times New Roman" pitchFamily="18" charset="0"/>
              </a:rPr>
              <a:t> 4.Gathers necessary data.</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pc\Desktop\hci\HCI\download.png"/>
          <p:cNvPicPr>
            <a:picLocks noGrp="1" noChangeAspect="1" noChangeArrowheads="1"/>
          </p:cNvPicPr>
          <p:nvPr>
            <p:ph idx="1"/>
          </p:nvPr>
        </p:nvPicPr>
        <p:blipFill>
          <a:blip r:embed="rId2"/>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62000"/>
          </a:xfrm>
        </p:spPr>
        <p:txBody>
          <a:bodyPr>
            <a:normAutofit/>
          </a:bodyPr>
          <a:lstStyle/>
          <a:p>
            <a:pPr algn="ctr"/>
            <a:r>
              <a:rPr lang="en-US" sz="4000" b="1" dirty="0" smtClean="0">
                <a:solidFill>
                  <a:schemeClr val="tx1"/>
                </a:solidFill>
                <a:latin typeface="Times New Roman" pitchFamily="18" charset="0"/>
                <a:cs typeface="Times New Roman" pitchFamily="18" charset="0"/>
              </a:rPr>
              <a:t>Outline (Unit-2)</a:t>
            </a:r>
            <a:endParaRPr lang="en-US" sz="40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304800" y="1371600"/>
            <a:ext cx="8458200" cy="5257800"/>
          </a:xfrm>
        </p:spPr>
        <p:txBody>
          <a:bodyPr>
            <a:normAutofit/>
          </a:bodyPr>
          <a:lstStyle/>
          <a:p>
            <a:pPr algn="just">
              <a:buFont typeface="Wingdings" pitchFamily="2" charset="2"/>
              <a:buChar char="Ø"/>
            </a:pPr>
            <a:r>
              <a:rPr lang="en-US" sz="2000" b="1" dirty="0" smtClean="0">
                <a:latin typeface="Times New Roman" pitchFamily="18" charset="0"/>
                <a:cs typeface="Times New Roman" pitchFamily="18" charset="0"/>
              </a:rPr>
              <a:t>Human Interaction With Computers</a:t>
            </a:r>
          </a:p>
          <a:p>
            <a:pPr algn="just">
              <a:buNone/>
            </a:pPr>
            <a:endParaRPr lang="en-US" sz="2000" b="1" dirty="0" smtClean="0">
              <a:latin typeface="Times New Roman" pitchFamily="18" charset="0"/>
              <a:cs typeface="Times New Roman" pitchFamily="18" charset="0"/>
            </a:endParaRPr>
          </a:p>
          <a:p>
            <a:pPr algn="just">
              <a:buFont typeface="Wingdings" pitchFamily="2" charset="2"/>
              <a:buChar char="Ø"/>
            </a:pPr>
            <a:r>
              <a:rPr lang="en-US" sz="2000" b="1" dirty="0" smtClean="0">
                <a:latin typeface="Times New Roman" pitchFamily="18" charset="0"/>
                <a:cs typeface="Times New Roman" pitchFamily="18" charset="0"/>
              </a:rPr>
              <a:t>Importance of eight human characteristics &amp; human consideration</a:t>
            </a:r>
          </a:p>
          <a:p>
            <a:pPr algn="just">
              <a:buNone/>
            </a:pPr>
            <a:endParaRPr lang="en-US" sz="2000" b="1" dirty="0" smtClean="0">
              <a:latin typeface="Times New Roman" pitchFamily="18" charset="0"/>
              <a:cs typeface="Times New Roman" pitchFamily="18" charset="0"/>
            </a:endParaRPr>
          </a:p>
          <a:p>
            <a:pPr algn="just">
              <a:buFont typeface="Wingdings" pitchFamily="2" charset="2"/>
              <a:buChar char="Ø"/>
            </a:pPr>
            <a:r>
              <a:rPr lang="en-US" sz="2000" b="1" dirty="0" smtClean="0">
                <a:latin typeface="Times New Roman" pitchFamily="18" charset="0"/>
                <a:cs typeface="Times New Roman" pitchFamily="18" charset="0"/>
              </a:rPr>
              <a:t>Human Interaction Speeds</a:t>
            </a:r>
          </a:p>
          <a:p>
            <a:pPr algn="just">
              <a:buNone/>
            </a:pPr>
            <a:endParaRPr lang="en-US" sz="2000" b="1" dirty="0" smtClean="0">
              <a:latin typeface="Times New Roman" pitchFamily="18" charset="0"/>
              <a:cs typeface="Times New Roman" pitchFamily="18" charset="0"/>
            </a:endParaRPr>
          </a:p>
          <a:p>
            <a:pPr algn="just">
              <a:buFont typeface="Wingdings" pitchFamily="2" charset="2"/>
              <a:buChar char="Ø"/>
            </a:pPr>
            <a:r>
              <a:rPr lang="en-US" sz="2000" b="1" dirty="0" smtClean="0">
                <a:latin typeface="Times New Roman" pitchFamily="18" charset="0"/>
                <a:cs typeface="Times New Roman" pitchFamily="18" charset="0"/>
              </a:rPr>
              <a:t>Screen Designing</a:t>
            </a:r>
          </a:p>
          <a:p>
            <a:pPr algn="just">
              <a:buNone/>
            </a:pPr>
            <a:endParaRPr lang="en-US" sz="2000" b="1" dirty="0" smtClean="0">
              <a:latin typeface="Times New Roman" pitchFamily="18" charset="0"/>
              <a:cs typeface="Times New Roman" pitchFamily="18" charset="0"/>
            </a:endParaRPr>
          </a:p>
          <a:p>
            <a:pPr algn="just">
              <a:buFont typeface="Wingdings" pitchFamily="2" charset="2"/>
              <a:buChar char="Ø"/>
            </a:pPr>
            <a:endParaRPr lang="en-US" sz="20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85800"/>
          </a:xfrm>
        </p:spPr>
        <p:txBody>
          <a:bodyPr>
            <a:normAutofit/>
          </a:bodyPr>
          <a:lstStyle/>
          <a:p>
            <a:pPr algn="just"/>
            <a:r>
              <a:rPr lang="en-US" sz="4000" b="1" dirty="0" smtClean="0">
                <a:solidFill>
                  <a:schemeClr val="tx1"/>
                </a:solidFill>
                <a:latin typeface="Times New Roman" pitchFamily="18" charset="0"/>
                <a:cs typeface="Times New Roman" pitchFamily="18" charset="0"/>
              </a:rPr>
              <a:t>Human Interaction with computer</a:t>
            </a:r>
            <a:endParaRPr lang="en-US" sz="40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228600" y="1295400"/>
            <a:ext cx="8458200" cy="5410200"/>
          </a:xfrm>
        </p:spPr>
        <p:txBody>
          <a:bodyPr>
            <a:normAutofit/>
          </a:bodyPr>
          <a:lstStyle/>
          <a:p>
            <a:pPr algn="just">
              <a:buNone/>
            </a:pPr>
            <a:r>
              <a:rPr lang="en-US" sz="2400" dirty="0" smtClean="0">
                <a:latin typeface="Times New Roman" pitchFamily="18" charset="0"/>
                <a:cs typeface="Times New Roman" pitchFamily="18" charset="0"/>
              </a:rPr>
              <a:t>Multidisciplinary  research  on  computer  technology  design  and,</a:t>
            </a:r>
          </a:p>
          <a:p>
            <a:pPr algn="just">
              <a:buNone/>
            </a:pPr>
            <a:r>
              <a:rPr lang="en-US" sz="2400" dirty="0" smtClean="0">
                <a:latin typeface="Times New Roman" pitchFamily="18" charset="0"/>
                <a:cs typeface="Times New Roman" pitchFamily="18" charset="0"/>
              </a:rPr>
              <a:t>more  specifically,  human computer  interaction  (HCI)  examines</a:t>
            </a:r>
          </a:p>
          <a:p>
            <a:pPr algn="just">
              <a:buNone/>
            </a:pPr>
            <a:r>
              <a:rPr lang="en-US" sz="2400" dirty="0" smtClean="0">
                <a:latin typeface="Times New Roman" pitchFamily="18" charset="0"/>
                <a:cs typeface="Times New Roman" pitchFamily="18" charset="0"/>
              </a:rPr>
              <a:t>how people or users interact with computers. HCI, which was once </a:t>
            </a:r>
          </a:p>
          <a:p>
            <a:pPr algn="just">
              <a:buNone/>
            </a:pPr>
            <a:r>
              <a:rPr lang="en-US" sz="2400" dirty="0" smtClean="0">
                <a:latin typeface="Times New Roman" pitchFamily="18" charset="0"/>
                <a:cs typeface="Times New Roman" pitchFamily="18" charset="0"/>
              </a:rPr>
              <a:t>Primarily   focused   on   computers,   has   now  grown  to  include</a:t>
            </a:r>
          </a:p>
          <a:p>
            <a:pPr algn="just">
              <a:buNone/>
            </a:pPr>
            <a:r>
              <a:rPr lang="en-US" sz="2400" dirty="0" smtClean="0">
                <a:latin typeface="Times New Roman" pitchFamily="18" charset="0"/>
                <a:cs typeface="Times New Roman" pitchFamily="18" charset="0"/>
              </a:rPr>
              <a:t> practically  every  aspect  of  information  technology  architecture.</a:t>
            </a:r>
          </a:p>
          <a:p>
            <a:pPr algn="just">
              <a:buNone/>
            </a:pPr>
            <a:r>
              <a:rPr lang="en-US" sz="2400" dirty="0" smtClean="0">
                <a:latin typeface="Times New Roman" pitchFamily="18" charset="0"/>
                <a:cs typeface="Times New Roman" pitchFamily="18" charset="0"/>
              </a:rPr>
              <a:t> We will then look at the effect these problem have-</a:t>
            </a:r>
          </a:p>
          <a:p>
            <a:pPr algn="just">
              <a:buFont typeface="Arial" charset="0"/>
              <a:buChar char="•"/>
            </a:pPr>
            <a:r>
              <a:rPr lang="en-US" sz="2400" dirty="0" smtClean="0">
                <a:latin typeface="Times New Roman" pitchFamily="18" charset="0"/>
                <a:cs typeface="Times New Roman" pitchFamily="18" charset="0"/>
              </a:rPr>
              <a:t>Why people have trouble with computers</a:t>
            </a:r>
          </a:p>
          <a:p>
            <a:pPr algn="just">
              <a:buFont typeface="Arial" charset="0"/>
              <a:buChar char="•"/>
            </a:pPr>
            <a:r>
              <a:rPr lang="en-US" sz="2400" dirty="0" smtClean="0">
                <a:latin typeface="Times New Roman" pitchFamily="18" charset="0"/>
                <a:cs typeface="Times New Roman" pitchFamily="18" charset="0"/>
              </a:rPr>
              <a:t>Responses to poor design</a:t>
            </a:r>
          </a:p>
          <a:p>
            <a:pPr algn="just">
              <a:buFont typeface="Arial" charset="0"/>
              <a:buChar char="•"/>
            </a:pPr>
            <a:r>
              <a:rPr lang="en-US" sz="2400" dirty="0" smtClean="0">
                <a:latin typeface="Times New Roman" pitchFamily="18" charset="0"/>
                <a:cs typeface="Times New Roman" pitchFamily="18" charset="0"/>
              </a:rPr>
              <a:t>People and their tasks</a:t>
            </a:r>
            <a:endParaRPr lang="en-US" sz="2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Autofit/>
          </a:bodyPr>
          <a:lstStyle/>
          <a:p>
            <a:pPr algn="ctr"/>
            <a:r>
              <a:rPr lang="en-US" sz="3200" b="1" dirty="0" smtClean="0">
                <a:latin typeface="Times New Roman" pitchFamily="18" charset="0"/>
                <a:cs typeface="Times New Roman" pitchFamily="18" charset="0"/>
              </a:rPr>
              <a:t>Why People Have Trouble with Computers </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524000"/>
            <a:ext cx="8229600" cy="5105400"/>
          </a:xfrm>
        </p:spPr>
        <p:txBody>
          <a:bodyPr>
            <a:normAutofit fontScale="85000" lnSpcReduction="20000"/>
          </a:bodyPr>
          <a:lstStyle/>
          <a:p>
            <a:pPr algn="just">
              <a:buFont typeface="Wingdings" pitchFamily="2" charset="2"/>
              <a:buChar char="Ø"/>
            </a:pPr>
            <a:r>
              <a:rPr lang="en-US" sz="2000" dirty="0" smtClean="0">
                <a:latin typeface="Times New Roman" pitchFamily="18" charset="0"/>
                <a:cs typeface="Times New Roman" pitchFamily="18" charset="0"/>
              </a:rPr>
              <a:t>vast technological expertise but limited experience in behavior. </a:t>
            </a:r>
          </a:p>
          <a:p>
            <a:pPr algn="just">
              <a:buFont typeface="Wingdings" pitchFamily="2" charset="2"/>
              <a:buChar char="Ø"/>
            </a:pPr>
            <a:endParaRPr lang="en-US" sz="2000" dirty="0" smtClean="0">
              <a:latin typeface="Times New Roman" pitchFamily="18" charset="0"/>
              <a:cs typeface="Times New Roman" pitchFamily="18" charset="0"/>
            </a:endParaRPr>
          </a:p>
          <a:p>
            <a:pPr algn="just">
              <a:buFont typeface="Wingdings" pitchFamily="2" charset="2"/>
              <a:buChar char="Ø"/>
            </a:pPr>
            <a:r>
              <a:rPr lang="en-US" sz="2000" dirty="0" smtClean="0">
                <a:latin typeface="Times New Roman" pitchFamily="18" charset="0"/>
                <a:cs typeface="Times New Roman" pitchFamily="18" charset="0"/>
              </a:rPr>
              <a:t>Due of its broad range of graphics capabilities. </a:t>
            </a:r>
          </a:p>
          <a:p>
            <a:pPr algn="just">
              <a:buFont typeface="Wingdings" pitchFamily="2" charset="2"/>
              <a:buChar char="Ø"/>
            </a:pPr>
            <a:endParaRPr lang="en-US" sz="2000" dirty="0" smtClean="0">
              <a:latin typeface="Times New Roman" pitchFamily="18" charset="0"/>
              <a:cs typeface="Times New Roman" pitchFamily="18" charset="0"/>
            </a:endParaRPr>
          </a:p>
          <a:p>
            <a:pPr algn="just">
              <a:buFont typeface="Wingdings" pitchFamily="2" charset="2"/>
              <a:buChar char="Ø"/>
            </a:pPr>
            <a:r>
              <a:rPr lang="en-US" sz="2000" dirty="0" smtClean="0">
                <a:latin typeface="Times New Roman" pitchFamily="18" charset="0"/>
                <a:cs typeface="Times New Roman" pitchFamily="18" charset="0"/>
              </a:rPr>
              <a:t>Interface designs that are subpar. </a:t>
            </a:r>
          </a:p>
          <a:p>
            <a:pPr algn="just">
              <a:buFont typeface="Wingdings" pitchFamily="2" charset="2"/>
              <a:buChar char="Ø"/>
            </a:pPr>
            <a:endParaRPr lang="en-US" sz="2000" dirty="0" smtClean="0">
              <a:latin typeface="Times New Roman" pitchFamily="18" charset="0"/>
              <a:cs typeface="Times New Roman" pitchFamily="18" charset="0"/>
            </a:endParaRPr>
          </a:p>
          <a:p>
            <a:pPr algn="just">
              <a:buFont typeface="Wingdings" pitchFamily="2" charset="2"/>
              <a:buChar char="Ø"/>
            </a:pPr>
            <a:r>
              <a:rPr lang="en-US" sz="2000" dirty="0" smtClean="0">
                <a:latin typeface="Times New Roman" pitchFamily="18" charset="0"/>
                <a:cs typeface="Times New Roman" pitchFamily="18" charset="0"/>
              </a:rPr>
              <a:t>What, in the perspective of the user, makes a system challenging to use? </a:t>
            </a:r>
          </a:p>
          <a:p>
            <a:pPr algn="just">
              <a:buFont typeface="Wingdings" pitchFamily="2" charset="2"/>
              <a:buChar char="Ø"/>
            </a:pPr>
            <a:endParaRPr lang="en-US" sz="2000" dirty="0" smtClean="0">
              <a:latin typeface="Times New Roman" pitchFamily="18" charset="0"/>
              <a:cs typeface="Times New Roman" pitchFamily="18" charset="0"/>
            </a:endParaRPr>
          </a:p>
          <a:p>
            <a:pPr algn="just">
              <a:buFont typeface="Wingdings" pitchFamily="2" charset="2"/>
              <a:buChar char="Ø"/>
            </a:pPr>
            <a:r>
              <a:rPr lang="en-US" sz="2000" dirty="0" smtClean="0">
                <a:latin typeface="Times New Roman" pitchFamily="18" charset="0"/>
                <a:cs typeface="Times New Roman" pitchFamily="18" charset="0"/>
              </a:rPr>
              <a:t>Jargon use;</a:t>
            </a:r>
          </a:p>
          <a:p>
            <a:pPr algn="just">
              <a:buFont typeface="Wingdings" pitchFamily="2" charset="2"/>
              <a:buChar char="Ø"/>
            </a:pPr>
            <a:endParaRPr lang="en-US" sz="2000" dirty="0" smtClean="0">
              <a:latin typeface="Times New Roman" pitchFamily="18" charset="0"/>
              <a:cs typeface="Times New Roman" pitchFamily="18" charset="0"/>
            </a:endParaRPr>
          </a:p>
          <a:p>
            <a:pPr algn="just">
              <a:buFont typeface="Wingdings" pitchFamily="2" charset="2"/>
              <a:buChar char="Ø"/>
            </a:pPr>
            <a:r>
              <a:rPr lang="en-US" sz="2000" dirty="0" smtClean="0">
                <a:latin typeface="Times New Roman" pitchFamily="18" charset="0"/>
                <a:cs typeface="Times New Roman" pitchFamily="18" charset="0"/>
              </a:rPr>
              <a:t> Discernible design; </a:t>
            </a:r>
          </a:p>
          <a:p>
            <a:pPr algn="just">
              <a:buFont typeface="Wingdings" pitchFamily="2" charset="2"/>
              <a:buChar char="Ø"/>
            </a:pPr>
            <a:endParaRPr lang="en-US" sz="2000" dirty="0" smtClean="0">
              <a:latin typeface="Times New Roman" pitchFamily="18" charset="0"/>
              <a:cs typeface="Times New Roman" pitchFamily="18" charset="0"/>
            </a:endParaRPr>
          </a:p>
          <a:p>
            <a:pPr algn="just">
              <a:buFont typeface="Wingdings" pitchFamily="2" charset="2"/>
              <a:buChar char="Ø"/>
            </a:pPr>
            <a:r>
              <a:rPr lang="en-US" sz="2000" dirty="0" smtClean="0">
                <a:latin typeface="Times New Roman" pitchFamily="18" charset="0"/>
                <a:cs typeface="Times New Roman" pitchFamily="18" charset="0"/>
              </a:rPr>
              <a:t> Fine differences</a:t>
            </a:r>
          </a:p>
          <a:p>
            <a:pPr algn="just">
              <a:buFont typeface="Wingdings" pitchFamily="2" charset="2"/>
              <a:buChar char="Ø"/>
            </a:pPr>
            <a:endParaRPr lang="en-US" sz="2000" dirty="0" smtClean="0">
              <a:latin typeface="Times New Roman" pitchFamily="18" charset="0"/>
              <a:cs typeface="Times New Roman" pitchFamily="18" charset="0"/>
            </a:endParaRPr>
          </a:p>
          <a:p>
            <a:pPr algn="just">
              <a:buFont typeface="Wingdings" pitchFamily="2" charset="2"/>
              <a:buChar char="Ø"/>
            </a:pPr>
            <a:r>
              <a:rPr lang="en-US" sz="2000" dirty="0" smtClean="0">
                <a:latin typeface="Times New Roman" pitchFamily="18" charset="0"/>
                <a:cs typeface="Times New Roman" pitchFamily="18" charset="0"/>
              </a:rPr>
              <a:t> Inconsistency in design; </a:t>
            </a:r>
          </a:p>
          <a:p>
            <a:pPr algn="just">
              <a:buFont typeface="Wingdings" pitchFamily="2" charset="2"/>
              <a:buChar char="Ø"/>
            </a:pPr>
            <a:endParaRPr lang="en-US" sz="2000" dirty="0" smtClean="0">
              <a:latin typeface="Times New Roman" pitchFamily="18" charset="0"/>
              <a:cs typeface="Times New Roman" pitchFamily="18" charset="0"/>
            </a:endParaRPr>
          </a:p>
          <a:p>
            <a:pPr algn="just">
              <a:buFont typeface="Wingdings" pitchFamily="2" charset="2"/>
              <a:buChar char="Ø"/>
            </a:pPr>
            <a:r>
              <a:rPr lang="en-US" sz="2000" dirty="0" smtClean="0">
                <a:latin typeface="Times New Roman" pitchFamily="18" charset="0"/>
                <a:cs typeface="Times New Roman" pitchFamily="18" charset="0"/>
              </a:rPr>
              <a:t>Variations in approaches to problem-solving;</a:t>
            </a:r>
          </a:p>
          <a:p>
            <a:pPr algn="just">
              <a:buNone/>
            </a:pPr>
            <a:endParaRPr lang="en-US" sz="2000" dirty="0" smtClean="0">
              <a:latin typeface="Times New Roman" pitchFamily="18" charset="0"/>
              <a:cs typeface="Times New Roman" pitchFamily="18" charset="0"/>
            </a:endParaRPr>
          </a:p>
          <a:p>
            <a:pPr algn="just">
              <a:buFont typeface="Wingdings" pitchFamily="2" charset="2"/>
              <a:buChar char="Ø"/>
            </a:pPr>
            <a:r>
              <a:rPr lang="en-US" sz="2000" dirty="0" smtClean="0">
                <a:latin typeface="Times New Roman" pitchFamily="18" charset="0"/>
                <a:cs typeface="Times New Roman" pitchFamily="18" charset="0"/>
              </a:rPr>
              <a:t> A "error-preventing" method</a:t>
            </a:r>
            <a:endParaRPr lang="en-US" sz="20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685800"/>
          </a:xfrm>
        </p:spPr>
        <p:txBody>
          <a:bodyPr>
            <a:normAutofit/>
          </a:bodyPr>
          <a:lstStyle/>
          <a:p>
            <a:pPr algn="ctr"/>
            <a:r>
              <a:rPr lang="en-US" sz="2800" b="1" dirty="0" smtClean="0">
                <a:solidFill>
                  <a:schemeClr val="tx1"/>
                </a:solidFill>
                <a:latin typeface="Times New Roman" pitchFamily="18" charset="0"/>
                <a:cs typeface="Times New Roman" pitchFamily="18" charset="0"/>
              </a:rPr>
              <a:t>PSYCHOLOGICAL </a:t>
            </a:r>
            <a:endParaRPr lang="en-US" sz="2800"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304800" y="1524000"/>
            <a:ext cx="8382000" cy="5105400"/>
          </a:xfrm>
        </p:spPr>
        <p:txBody>
          <a:bodyPr>
            <a:normAutofit fontScale="92500" lnSpcReduction="10000"/>
          </a:bodyPr>
          <a:lstStyle/>
          <a:p>
            <a:pPr algn="just"/>
            <a:r>
              <a:rPr lang="en-US" sz="2400" dirty="0" smtClean="0">
                <a:latin typeface="Times New Roman" pitchFamily="18" charset="0"/>
                <a:cs typeface="Times New Roman" pitchFamily="18" charset="0"/>
              </a:rPr>
              <a:t>Typical psychological responses to poor design are: </a:t>
            </a:r>
          </a:p>
          <a:p>
            <a:pPr algn="just">
              <a:buNone/>
            </a:pPr>
            <a:endParaRPr lang="en-US" sz="2400" dirty="0" smtClean="0">
              <a:latin typeface="Times New Roman" pitchFamily="18" charset="0"/>
              <a:cs typeface="Times New Roman" pitchFamily="18" charset="0"/>
            </a:endParaRPr>
          </a:p>
          <a:p>
            <a:pPr algn="just">
              <a:buNone/>
            </a:pPr>
            <a:r>
              <a:rPr lang="en-US" sz="2400" b="1" dirty="0" smtClean="0">
                <a:latin typeface="Times New Roman" pitchFamily="18" charset="0"/>
                <a:cs typeface="Times New Roman" pitchFamily="18" charset="0"/>
              </a:rPr>
              <a:t>Confusion: </a:t>
            </a:r>
            <a:r>
              <a:rPr lang="en-US" sz="2400" dirty="0" smtClean="0">
                <a:latin typeface="Times New Roman" pitchFamily="18" charset="0"/>
                <a:cs typeface="Times New Roman" pitchFamily="18" charset="0"/>
              </a:rPr>
              <a:t>The   perceived   structure   is   overtaken   by   detail.   It   is</a:t>
            </a:r>
          </a:p>
          <a:p>
            <a:pPr algn="just">
              <a:buNone/>
            </a:pPr>
            <a:r>
              <a:rPr lang="en-US" sz="2400" dirty="0" smtClean="0">
                <a:latin typeface="Times New Roman" pitchFamily="18" charset="0"/>
                <a:cs typeface="Times New Roman" pitchFamily="18" charset="0"/>
              </a:rPr>
              <a:t>challenging   to   identify  meaningful  patterns,  and  it  is  impossible  to</a:t>
            </a:r>
          </a:p>
          <a:p>
            <a:pPr algn="just">
              <a:buNone/>
            </a:pPr>
            <a:r>
              <a:rPr lang="en-US" sz="2400" dirty="0" smtClean="0">
                <a:latin typeface="Times New Roman" pitchFamily="18" charset="0"/>
                <a:cs typeface="Times New Roman" pitchFamily="18" charset="0"/>
              </a:rPr>
              <a:t>comprehend    or    construct    the    conceptual    model   or   underlying</a:t>
            </a:r>
          </a:p>
          <a:p>
            <a:pPr algn="just">
              <a:buNone/>
            </a:pPr>
            <a:r>
              <a:rPr lang="en-US" sz="2400" dirty="0" smtClean="0">
                <a:latin typeface="Times New Roman" pitchFamily="18" charset="0"/>
                <a:cs typeface="Times New Roman" pitchFamily="18" charset="0"/>
              </a:rPr>
              <a:t> framework.</a:t>
            </a:r>
          </a:p>
          <a:p>
            <a:pPr algn="just">
              <a:buNone/>
            </a:pPr>
            <a:endParaRPr lang="en-US" sz="2400" dirty="0" smtClean="0">
              <a:latin typeface="Times New Roman" pitchFamily="18" charset="0"/>
              <a:cs typeface="Times New Roman" pitchFamily="18" charset="0"/>
            </a:endParaRPr>
          </a:p>
          <a:p>
            <a:pPr algn="just">
              <a:buNone/>
            </a:pPr>
            <a:r>
              <a:rPr lang="en-US" sz="2400" b="1" dirty="0" smtClean="0">
                <a:latin typeface="Times New Roman" pitchFamily="18" charset="0"/>
                <a:cs typeface="Times New Roman" pitchFamily="18" charset="0"/>
              </a:rPr>
              <a:t>Annoyance: </a:t>
            </a:r>
            <a:r>
              <a:rPr lang="en-US" sz="2400" dirty="0" smtClean="0">
                <a:latin typeface="Times New Roman" pitchFamily="18" charset="0"/>
                <a:cs typeface="Times New Roman" pitchFamily="18" charset="0"/>
              </a:rPr>
              <a:t>Anxiety   is   caused   by  obstacles  that  stand  in  the  way</a:t>
            </a:r>
          </a:p>
          <a:p>
            <a:pPr algn="just">
              <a:buNone/>
            </a:pPr>
            <a:r>
              <a:rPr lang="en-US" sz="2400" dirty="0" smtClean="0">
                <a:latin typeface="Times New Roman" pitchFamily="18" charset="0"/>
                <a:cs typeface="Times New Roman" pitchFamily="18" charset="0"/>
              </a:rPr>
              <a:t> of    completing    a    task    or   meeting   a   requirement   quickly   and</a:t>
            </a:r>
          </a:p>
          <a:p>
            <a:pPr algn="just">
              <a:buNone/>
            </a:pPr>
            <a:r>
              <a:rPr lang="en-US" sz="2400" dirty="0" smtClean="0">
                <a:latin typeface="Times New Roman" pitchFamily="18" charset="0"/>
                <a:cs typeface="Times New Roman" pitchFamily="18" charset="0"/>
              </a:rPr>
              <a:t> effectively.    A    few   of   the   numerous   factors   that   might   irritate </a:t>
            </a:r>
          </a:p>
          <a:p>
            <a:pPr algn="just">
              <a:buNone/>
            </a:pPr>
            <a:r>
              <a:rPr lang="en-US" sz="2400" dirty="0" smtClean="0">
                <a:latin typeface="Times New Roman" pitchFamily="18" charset="0"/>
                <a:cs typeface="Times New Roman" pitchFamily="18" charset="0"/>
              </a:rPr>
              <a:t>consumers    are    inconsistent    design,    sluggish   computer   response</a:t>
            </a:r>
          </a:p>
          <a:p>
            <a:pPr algn="just">
              <a:buNone/>
            </a:pPr>
            <a:r>
              <a:rPr lang="en-US" sz="2400" dirty="0" smtClean="0">
                <a:latin typeface="Times New Roman" pitchFamily="18" charset="0"/>
                <a:cs typeface="Times New Roman" pitchFamily="18" charset="0"/>
              </a:rPr>
              <a:t> times, challenges in accessing information fast, out-of-date information,</a:t>
            </a:r>
          </a:p>
          <a:p>
            <a:pPr algn="just">
              <a:buNone/>
            </a:pPr>
            <a:r>
              <a:rPr lang="en-US" sz="2400" dirty="0" smtClean="0">
                <a:latin typeface="Times New Roman" pitchFamily="18" charset="0"/>
                <a:cs typeface="Times New Roman" pitchFamily="18" charset="0"/>
              </a:rPr>
              <a:t> and visual screen distractions.</a:t>
            </a:r>
            <a:endParaRPr lang="en-US" sz="2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a:bodyPr>
          <a:lstStyle/>
          <a:p>
            <a:pPr algn="just"/>
            <a:r>
              <a:rPr lang="en-US" sz="2400" b="1" dirty="0" smtClean="0">
                <a:solidFill>
                  <a:schemeClr val="tx1"/>
                </a:solidFill>
                <a:latin typeface="Times New Roman" pitchFamily="18" charset="0"/>
                <a:cs typeface="Times New Roman" pitchFamily="18" charset="0"/>
              </a:rPr>
              <a:t>Frustration</a:t>
            </a:r>
            <a:endParaRPr lang="en-US" sz="24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304800" y="1371600"/>
            <a:ext cx="8382000" cy="4953000"/>
          </a:xfrm>
        </p:spPr>
        <p:txBody>
          <a:bodyPr>
            <a:normAutofit/>
          </a:bodyPr>
          <a:lstStyle/>
          <a:p>
            <a:pPr algn="just">
              <a:buNone/>
            </a:pPr>
            <a:r>
              <a:rPr lang="en-US" sz="2400" dirty="0" smtClean="0">
                <a:latin typeface="Times New Roman" pitchFamily="18" charset="0"/>
                <a:cs typeface="Times New Roman" pitchFamily="18" charset="0"/>
              </a:rPr>
              <a:t> Frustration   can   be   brought   on   by   too   many  annoyances,</a:t>
            </a:r>
          </a:p>
          <a:p>
            <a:pPr algn="just">
              <a:buNone/>
            </a:pPr>
            <a:r>
              <a:rPr lang="en-US" sz="2400" dirty="0" smtClean="0">
                <a:latin typeface="Times New Roman" pitchFamily="18" charset="0"/>
                <a:cs typeface="Times New Roman" pitchFamily="18" charset="0"/>
              </a:rPr>
              <a:t> difficulty   communicating   one's  goals  to  the  computer,  or  the </a:t>
            </a:r>
          </a:p>
          <a:p>
            <a:pPr algn="just">
              <a:buNone/>
            </a:pPr>
            <a:r>
              <a:rPr lang="en-US" sz="2400" dirty="0" smtClean="0">
                <a:latin typeface="Times New Roman" pitchFamily="18" charset="0"/>
                <a:cs typeface="Times New Roman" pitchFamily="18" charset="0"/>
              </a:rPr>
              <a:t>Inability   to   complete   a   task   or   meet   a   requirement.  If  an</a:t>
            </a:r>
          </a:p>
          <a:p>
            <a:pPr algn="just">
              <a:buNone/>
            </a:pPr>
            <a:r>
              <a:rPr lang="en-US" sz="2400" dirty="0" smtClean="0">
                <a:latin typeface="Times New Roman" pitchFamily="18" charset="0"/>
                <a:cs typeface="Times New Roman" pitchFamily="18" charset="0"/>
              </a:rPr>
              <a:t>unanticipated   computer  answer  cannot  be  undone  or  the  truth</a:t>
            </a:r>
          </a:p>
          <a:p>
            <a:pPr algn="just">
              <a:buNone/>
            </a:pPr>
            <a:r>
              <a:rPr lang="en-US" sz="2400" dirty="0" smtClean="0">
                <a:latin typeface="Times New Roman" pitchFamily="18" charset="0"/>
                <a:cs typeface="Times New Roman" pitchFamily="18" charset="0"/>
              </a:rPr>
              <a:t>about  what happened cannot be ascertained, frustration levels rise:</a:t>
            </a:r>
          </a:p>
          <a:p>
            <a:pPr algn="just">
              <a:buNone/>
            </a:pPr>
            <a:r>
              <a:rPr lang="en-US" sz="2400" dirty="0" smtClean="0">
                <a:latin typeface="Times New Roman" pitchFamily="18" charset="0"/>
                <a:cs typeface="Times New Roman" pitchFamily="18" charset="0"/>
              </a:rPr>
              <a:t> Systems that are rigid and harsh are a big cause of annoyance.</a:t>
            </a:r>
          </a:p>
          <a:p>
            <a:pPr algn="just">
              <a:buNone/>
            </a:pPr>
            <a:r>
              <a:rPr lang="en-US" sz="2400" b="1" dirty="0" smtClean="0">
                <a:latin typeface="Times New Roman" pitchFamily="18" charset="0"/>
                <a:cs typeface="Times New Roman" pitchFamily="18" charset="0"/>
              </a:rPr>
              <a:t>Panic or Stress:</a:t>
            </a:r>
            <a:r>
              <a:rPr lang="en-US" sz="2400" dirty="0" smtClean="0">
                <a:latin typeface="Times New Roman" pitchFamily="18" charset="0"/>
                <a:cs typeface="Times New Roman" pitchFamily="18" charset="0"/>
              </a:rPr>
              <a:t> Long  delays  that come out of the blue at periods</a:t>
            </a:r>
          </a:p>
          <a:p>
            <a:pPr algn="just">
              <a:buNone/>
            </a:pPr>
            <a:r>
              <a:rPr lang="en-US" sz="2400" dirty="0" smtClean="0">
                <a:latin typeface="Times New Roman" pitchFamily="18" charset="0"/>
                <a:cs typeface="Times New Roman" pitchFamily="18" charset="0"/>
              </a:rPr>
              <a:t>of  extreme  or extraordinary strain might cause anxiety or tension. </a:t>
            </a:r>
          </a:p>
          <a:p>
            <a:pPr algn="just">
              <a:buNone/>
            </a:pPr>
            <a:r>
              <a:rPr lang="en-US" sz="2400" dirty="0" smtClean="0">
                <a:latin typeface="Times New Roman" pitchFamily="18" charset="0"/>
                <a:cs typeface="Times New Roman" pitchFamily="18" charset="0"/>
              </a:rPr>
              <a:t>Unavailable  systems  or  slow  response  times  when  the  user  is</a:t>
            </a:r>
          </a:p>
          <a:p>
            <a:pPr algn="just">
              <a:buNone/>
            </a:pPr>
            <a:r>
              <a:rPr lang="en-US" sz="2400" dirty="0" smtClean="0">
                <a:latin typeface="Times New Roman" pitchFamily="18" charset="0"/>
                <a:cs typeface="Times New Roman" pitchFamily="18" charset="0"/>
              </a:rPr>
              <a:t>pressed  for  time  or  interacting with a disgruntled client are some</a:t>
            </a:r>
          </a:p>
          <a:p>
            <a:pPr algn="just">
              <a:buNone/>
            </a:pPr>
            <a:r>
              <a:rPr lang="en-US" sz="2400" dirty="0" smtClean="0">
                <a:latin typeface="Times New Roman" pitchFamily="18" charset="0"/>
                <a:cs typeface="Times New Roman" pitchFamily="18" charset="0"/>
              </a:rPr>
              <a:t>common culprits.</a:t>
            </a:r>
            <a:endParaRPr lang="en-US" sz="2400" b="1"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96000"/>
          </a:xfrm>
        </p:spPr>
        <p:txBody>
          <a:bodyPr>
            <a:normAutofit lnSpcReduction="10000"/>
          </a:bodyPr>
          <a:lstStyle/>
          <a:p>
            <a:pPr algn="just">
              <a:buNone/>
            </a:pPr>
            <a:r>
              <a:rPr lang="en-US" sz="2400" b="1" dirty="0" smtClean="0">
                <a:latin typeface="Times New Roman" pitchFamily="18" charset="0"/>
                <a:cs typeface="Times New Roman" pitchFamily="18" charset="0"/>
              </a:rPr>
              <a:t>These psychological responses diminish user effectiveness</a:t>
            </a:r>
          </a:p>
          <a:p>
            <a:pPr algn="just">
              <a:buNone/>
            </a:pPr>
            <a:r>
              <a:rPr lang="en-US" sz="2400" b="1" dirty="0" smtClean="0">
                <a:latin typeface="Times New Roman" pitchFamily="18" charset="0"/>
                <a:cs typeface="Times New Roman" pitchFamily="18" charset="0"/>
              </a:rPr>
              <a:t>because they are severe blocks to concentration.</a:t>
            </a:r>
          </a:p>
          <a:p>
            <a:pPr algn="just">
              <a:buNone/>
            </a:pPr>
            <a:r>
              <a:rPr lang="en-US" sz="2400" dirty="0" smtClean="0">
                <a:latin typeface="Times New Roman" pitchFamily="18" charset="0"/>
                <a:cs typeface="Times New Roman" pitchFamily="18" charset="0"/>
              </a:rPr>
              <a:t>Thoughts  irrelevant  to  the  task  at  hand are forced to the user’s</a:t>
            </a:r>
          </a:p>
          <a:p>
            <a:pPr algn="just">
              <a:buNone/>
            </a:pPr>
            <a:r>
              <a:rPr lang="en-US" sz="2400" dirty="0" smtClean="0">
                <a:latin typeface="Times New Roman" pitchFamily="18" charset="0"/>
                <a:cs typeface="Times New Roman" pitchFamily="18" charset="0"/>
              </a:rPr>
              <a:t>attention,  and  necessary  concentration is impossible. The result,</a:t>
            </a:r>
          </a:p>
          <a:p>
            <a:pPr algn="just">
              <a:buNone/>
            </a:pPr>
            <a:r>
              <a:rPr lang="en-US" sz="2400" dirty="0" smtClean="0">
                <a:latin typeface="Times New Roman" pitchFamily="18" charset="0"/>
                <a:cs typeface="Times New Roman" pitchFamily="18" charset="0"/>
              </a:rPr>
              <a:t>in addition to higher error rates, is poor performance, anxiety, and</a:t>
            </a:r>
          </a:p>
          <a:p>
            <a:pPr algn="just">
              <a:buNone/>
            </a:pPr>
            <a:r>
              <a:rPr lang="en-US" sz="2400" dirty="0" smtClean="0">
                <a:latin typeface="Times New Roman" pitchFamily="18" charset="0"/>
                <a:cs typeface="Times New Roman" pitchFamily="18" charset="0"/>
              </a:rPr>
              <a:t>dissatisfaction Physical. </a:t>
            </a:r>
          </a:p>
          <a:p>
            <a:pPr algn="just">
              <a:buNone/>
            </a:pPr>
            <a:r>
              <a:rPr lang="en-US" sz="2400" b="1" dirty="0" smtClean="0">
                <a:latin typeface="Times New Roman" pitchFamily="18" charset="0"/>
                <a:cs typeface="Times New Roman" pitchFamily="18" charset="0"/>
              </a:rPr>
              <a:t>In   business  systems this is a common reaction of managerial</a:t>
            </a:r>
          </a:p>
          <a:p>
            <a:pPr algn="just">
              <a:buNone/>
            </a:pPr>
            <a:r>
              <a:rPr lang="en-US" sz="2400" b="1" dirty="0" smtClean="0">
                <a:latin typeface="Times New Roman" pitchFamily="18" charset="0"/>
                <a:cs typeface="Times New Roman" pitchFamily="18" charset="0"/>
              </a:rPr>
              <a:t>And  professional    personnel.    With    the   Web,  almost  all</a:t>
            </a:r>
          </a:p>
          <a:p>
            <a:pPr algn="just">
              <a:buNone/>
            </a:pPr>
            <a:r>
              <a:rPr lang="en-US" sz="2400" b="1" dirty="0" smtClean="0">
                <a:latin typeface="Times New Roman" pitchFamily="18" charset="0"/>
                <a:cs typeface="Times New Roman" pitchFamily="18" charset="0"/>
              </a:rPr>
              <a:t>users  can exercise this option. </a:t>
            </a:r>
          </a:p>
          <a:p>
            <a:pPr algn="just">
              <a:buNone/>
            </a:pPr>
            <a:r>
              <a:rPr lang="en-US" sz="2400" b="1" dirty="0" smtClean="0">
                <a:latin typeface="Times New Roman" pitchFamily="18" charset="0"/>
                <a:cs typeface="Times New Roman" pitchFamily="18" charset="0"/>
              </a:rPr>
              <a:t>Partial use of the system: </a:t>
            </a:r>
            <a:r>
              <a:rPr lang="en-US" sz="2400" dirty="0" smtClean="0">
                <a:latin typeface="Times New Roman" pitchFamily="18" charset="0"/>
                <a:cs typeface="Times New Roman" pitchFamily="18" charset="0"/>
              </a:rPr>
              <a:t>Only   a   fraction   of   the   system's</a:t>
            </a:r>
          </a:p>
          <a:p>
            <a:pPr algn="just">
              <a:buNone/>
            </a:pPr>
            <a:r>
              <a:rPr lang="en-US" sz="2400" dirty="0" smtClean="0">
                <a:latin typeface="Times New Roman" pitchFamily="18" charset="0"/>
                <a:cs typeface="Times New Roman" pitchFamily="18" charset="0"/>
              </a:rPr>
              <a:t>capabilities   are   utilized,   generally   the   ones   that  are   most </a:t>
            </a:r>
          </a:p>
          <a:p>
            <a:pPr algn="just">
              <a:buNone/>
            </a:pPr>
            <a:r>
              <a:rPr lang="en-US" sz="2400" dirty="0" smtClean="0">
                <a:latin typeface="Times New Roman" pitchFamily="18" charset="0"/>
                <a:cs typeface="Times New Roman" pitchFamily="18" charset="0"/>
              </a:rPr>
              <a:t>advantageous  or  easiest  to  carry out. This has historically been</a:t>
            </a:r>
          </a:p>
          <a:p>
            <a:pPr algn="just">
              <a:buNone/>
            </a:pPr>
            <a:r>
              <a:rPr lang="en-US" sz="2400" dirty="0" smtClean="0">
                <a:latin typeface="Times New Roman" pitchFamily="18" charset="0"/>
                <a:cs typeface="Times New Roman" pitchFamily="18" charset="0"/>
              </a:rPr>
              <a:t>The   most   typical  user  response  to  the  majority  of  computer</a:t>
            </a:r>
          </a:p>
          <a:p>
            <a:pPr algn="just">
              <a:buNone/>
            </a:pPr>
            <a:r>
              <a:rPr lang="en-US" sz="2400" dirty="0" smtClean="0">
                <a:latin typeface="Times New Roman" pitchFamily="18" charset="0"/>
                <a:cs typeface="Times New Roman" pitchFamily="18" charset="0"/>
              </a:rPr>
              <a:t> systems.   Many   system  features  are  frequently  underutilized.</a:t>
            </a:r>
            <a:endParaRPr lang="en-US" sz="24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5112"/>
          </a:xfrm>
        </p:spPr>
        <p:txBody>
          <a:bodyPr>
            <a:normAutofit fontScale="90000"/>
          </a:bodyPr>
          <a:lstStyle/>
          <a:p>
            <a:pPr algn="just"/>
            <a:r>
              <a:rPr lang="en-US" sz="3200" b="1" dirty="0" smtClean="0">
                <a:solidFill>
                  <a:schemeClr val="tx1"/>
                </a:solidFill>
                <a:latin typeface="Times New Roman" pitchFamily="18" charset="0"/>
                <a:cs typeface="Times New Roman" pitchFamily="18" charset="0"/>
              </a:rPr>
              <a:t>Indirect use of the system: </a:t>
            </a:r>
            <a:endParaRPr lang="en-US" sz="32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228600" y="1371600"/>
            <a:ext cx="8458200" cy="4953000"/>
          </a:xfrm>
        </p:spPr>
        <p:txBody>
          <a:bodyPr>
            <a:normAutofit/>
          </a:bodyPr>
          <a:lstStyle/>
          <a:p>
            <a:pPr algn="just">
              <a:buNone/>
            </a:pPr>
            <a:r>
              <a:rPr lang="en-US" sz="2400" dirty="0" smtClean="0">
                <a:latin typeface="Times New Roman" pitchFamily="18" charset="0"/>
                <a:cs typeface="Times New Roman" pitchFamily="18" charset="0"/>
              </a:rPr>
              <a:t>The potential user and the computer are connected through an</a:t>
            </a:r>
          </a:p>
          <a:p>
            <a:pPr algn="just">
              <a:buNone/>
            </a:pPr>
            <a:r>
              <a:rPr lang="en-US" sz="2400" dirty="0" smtClean="0">
                <a:latin typeface="Times New Roman" pitchFamily="18" charset="0"/>
                <a:cs typeface="Times New Roman" pitchFamily="18" charset="0"/>
              </a:rPr>
              <a:t> intermediary. Once more, managers or other people in positions of </a:t>
            </a:r>
          </a:p>
          <a:p>
            <a:pPr algn="just">
              <a:buNone/>
            </a:pPr>
            <a:r>
              <a:rPr lang="en-US" sz="2400" dirty="0" smtClean="0">
                <a:latin typeface="Times New Roman" pitchFamily="18" charset="0"/>
                <a:cs typeface="Times New Roman" pitchFamily="18" charset="0"/>
              </a:rPr>
              <a:t>control would often respond this way since it calls for high status</a:t>
            </a:r>
          </a:p>
          <a:p>
            <a:pPr algn="just">
              <a:buNone/>
            </a:pPr>
            <a:r>
              <a:rPr lang="en-US" sz="2400" dirty="0" smtClean="0">
                <a:latin typeface="Times New Roman" pitchFamily="18" charset="0"/>
                <a:cs typeface="Times New Roman" pitchFamily="18" charset="0"/>
              </a:rPr>
              <a:t> and judgment.</a:t>
            </a:r>
          </a:p>
          <a:p>
            <a:pPr algn="just">
              <a:buNone/>
            </a:pPr>
            <a:endParaRPr lang="en-US" sz="2400" dirty="0" smtClean="0">
              <a:latin typeface="Times New Roman" pitchFamily="18" charset="0"/>
              <a:cs typeface="Times New Roman" pitchFamily="18" charset="0"/>
            </a:endParaRPr>
          </a:p>
          <a:p>
            <a:pPr algn="just">
              <a:buNone/>
            </a:pPr>
            <a:r>
              <a:rPr lang="en-US" sz="2400" b="1" dirty="0" smtClean="0">
                <a:latin typeface="Times New Roman" pitchFamily="18" charset="0"/>
                <a:cs typeface="Times New Roman" pitchFamily="18" charset="0"/>
              </a:rPr>
              <a:t>Modification of the task:</a:t>
            </a:r>
          </a:p>
          <a:p>
            <a:pPr algn="just">
              <a:buNone/>
            </a:pPr>
            <a:r>
              <a:rPr lang="en-US" sz="2400" dirty="0" smtClean="0">
                <a:latin typeface="Times New Roman" pitchFamily="18" charset="0"/>
                <a:cs typeface="Times New Roman" pitchFamily="18" charset="0"/>
              </a:rPr>
              <a:t>The  job  is  modified  to  align with the system's capabilities. When</a:t>
            </a:r>
          </a:p>
          <a:p>
            <a:pPr algn="just">
              <a:buNone/>
            </a:pPr>
            <a:r>
              <a:rPr lang="en-US" sz="2400" dirty="0" smtClean="0">
                <a:latin typeface="Times New Roman" pitchFamily="18" charset="0"/>
                <a:cs typeface="Times New Roman" pitchFamily="18" charset="0"/>
              </a:rPr>
              <a:t>The  situation  is  unstructured  and  the  tools  are inflexible, like in</a:t>
            </a:r>
          </a:p>
          <a:p>
            <a:pPr algn="just">
              <a:buNone/>
            </a:pPr>
            <a:r>
              <a:rPr lang="en-US" sz="2400" dirty="0" smtClean="0">
                <a:latin typeface="Times New Roman" pitchFamily="18" charset="0"/>
                <a:cs typeface="Times New Roman" pitchFamily="18" charset="0"/>
              </a:rPr>
              <a:t>Scientific  problem  solving,  this  is  a  common response.</a:t>
            </a:r>
            <a:endParaRPr lang="en-US" sz="24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90600"/>
          </a:xfrm>
        </p:spPr>
        <p:txBody>
          <a:bodyPr>
            <a:normAutofit fontScale="90000"/>
          </a:bodyPr>
          <a:lstStyle/>
          <a:p>
            <a:pPr algn="ctr"/>
            <a:r>
              <a:rPr lang="en-US" sz="3600" b="1" dirty="0" smtClean="0">
                <a:solidFill>
                  <a:schemeClr val="tx1"/>
                </a:solidFill>
                <a:latin typeface="Times New Roman" pitchFamily="18" charset="0"/>
                <a:cs typeface="Times New Roman" pitchFamily="18" charset="0"/>
              </a:rPr>
              <a:t>IMPORTANT HUMAN CHARACTERISTICS IN DESIGN </a:t>
            </a:r>
            <a:endParaRPr lang="en-US" sz="3600"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304800" y="1371600"/>
            <a:ext cx="8610600" cy="4953000"/>
          </a:xfrm>
        </p:spPr>
        <p:txBody>
          <a:bodyPr>
            <a:normAutofit fontScale="85000" lnSpcReduction="20000"/>
          </a:bodyPr>
          <a:lstStyle/>
          <a:p>
            <a:pPr algn="just">
              <a:buNone/>
            </a:pPr>
            <a:r>
              <a:rPr lang="en-US" sz="2400" dirty="0" smtClean="0">
                <a:latin typeface="Times New Roman" pitchFamily="18" charset="0"/>
                <a:cs typeface="Times New Roman" pitchFamily="18" charset="0"/>
              </a:rPr>
              <a:t>Importance     in     design     are    perception,    memory,   visual   acuity,   foveal</a:t>
            </a:r>
          </a:p>
          <a:p>
            <a:pPr algn="just">
              <a:buNone/>
            </a:pPr>
            <a:r>
              <a:rPr lang="en-US" sz="2400" dirty="0" smtClean="0">
                <a:latin typeface="Times New Roman" pitchFamily="18" charset="0"/>
                <a:cs typeface="Times New Roman" pitchFamily="18" charset="0"/>
              </a:rPr>
              <a:t>And      peripheral      vision,      sensory      storage,      information      processing,</a:t>
            </a:r>
          </a:p>
          <a:p>
            <a:pPr algn="just">
              <a:buNone/>
            </a:pPr>
            <a:r>
              <a:rPr lang="en-US" sz="2400" dirty="0" smtClean="0">
                <a:latin typeface="Times New Roman" pitchFamily="18" charset="0"/>
                <a:cs typeface="Times New Roman" pitchFamily="18" charset="0"/>
              </a:rPr>
              <a:t>learning,   skill,   and   individual   differences. </a:t>
            </a:r>
          </a:p>
          <a:p>
            <a:endParaRPr lang="en-US" sz="2400" dirty="0" smtClean="0"/>
          </a:p>
          <a:p>
            <a:pPr algn="just"/>
            <a:r>
              <a:rPr lang="en-US" sz="2400" dirty="0" smtClean="0">
                <a:latin typeface="Times New Roman" pitchFamily="18" charset="0"/>
                <a:cs typeface="Times New Roman" pitchFamily="18" charset="0"/>
              </a:rPr>
              <a:t>Perception </a:t>
            </a:r>
          </a:p>
          <a:p>
            <a:pPr algn="just"/>
            <a:r>
              <a:rPr lang="en-US" sz="2400" dirty="0" smtClean="0">
                <a:latin typeface="Times New Roman" pitchFamily="18" charset="0"/>
                <a:cs typeface="Times New Roman" pitchFamily="18" charset="0"/>
              </a:rPr>
              <a:t>Proximity </a:t>
            </a:r>
          </a:p>
          <a:p>
            <a:pPr algn="just"/>
            <a:r>
              <a:rPr lang="en-US" sz="2400" dirty="0" smtClean="0">
                <a:latin typeface="Times New Roman" pitchFamily="18" charset="0"/>
                <a:cs typeface="Times New Roman" pitchFamily="18" charset="0"/>
              </a:rPr>
              <a:t>Similarity </a:t>
            </a:r>
          </a:p>
          <a:p>
            <a:pPr algn="just"/>
            <a:r>
              <a:rPr lang="en-US" sz="2400" dirty="0" smtClean="0">
                <a:latin typeface="Times New Roman" pitchFamily="18" charset="0"/>
                <a:cs typeface="Times New Roman" pitchFamily="18" charset="0"/>
              </a:rPr>
              <a:t> Matching patterns </a:t>
            </a:r>
          </a:p>
          <a:p>
            <a:pPr algn="just"/>
            <a:r>
              <a:rPr lang="en-US" sz="2400" dirty="0" smtClean="0">
                <a:latin typeface="Times New Roman" pitchFamily="18" charset="0"/>
                <a:cs typeface="Times New Roman" pitchFamily="18" charset="0"/>
              </a:rPr>
              <a:t> Succinctness </a:t>
            </a:r>
          </a:p>
          <a:p>
            <a:pPr algn="just"/>
            <a:r>
              <a:rPr lang="en-US" sz="2400" dirty="0" smtClean="0">
                <a:latin typeface="Times New Roman" pitchFamily="18" charset="0"/>
                <a:cs typeface="Times New Roman" pitchFamily="18" charset="0"/>
              </a:rPr>
              <a:t> Closure </a:t>
            </a:r>
          </a:p>
          <a:p>
            <a:pPr algn="just"/>
            <a:r>
              <a:rPr lang="en-US" sz="2400" dirty="0" smtClean="0">
                <a:latin typeface="Times New Roman" pitchFamily="18" charset="0"/>
                <a:cs typeface="Times New Roman" pitchFamily="18" charset="0"/>
              </a:rPr>
              <a:t>  Unity </a:t>
            </a:r>
          </a:p>
          <a:p>
            <a:pPr algn="just"/>
            <a:r>
              <a:rPr lang="en-US" sz="2400" dirty="0" smtClean="0">
                <a:latin typeface="Times New Roman" pitchFamily="18" charset="0"/>
                <a:cs typeface="Times New Roman" pitchFamily="18" charset="0"/>
              </a:rPr>
              <a:t>  Continuity </a:t>
            </a:r>
          </a:p>
          <a:p>
            <a:pPr algn="just"/>
            <a:r>
              <a:rPr lang="en-US" sz="2400" dirty="0" smtClean="0">
                <a:latin typeface="Times New Roman" pitchFamily="18" charset="0"/>
                <a:cs typeface="Times New Roman" pitchFamily="18" charset="0"/>
              </a:rPr>
              <a:t>  Balance </a:t>
            </a:r>
          </a:p>
          <a:p>
            <a:pPr algn="just"/>
            <a:r>
              <a:rPr lang="en-US" sz="2400" dirty="0" smtClean="0">
                <a:latin typeface="Times New Roman" pitchFamily="18" charset="0"/>
                <a:cs typeface="Times New Roman" pitchFamily="18" charset="0"/>
              </a:rPr>
              <a:t>  Expectancies </a:t>
            </a:r>
          </a:p>
          <a:p>
            <a:pPr algn="just"/>
            <a:r>
              <a:rPr lang="en-US" sz="2400" dirty="0" smtClean="0">
                <a:latin typeface="Times New Roman" pitchFamily="18" charset="0"/>
                <a:cs typeface="Times New Roman" pitchFamily="18" charset="0"/>
              </a:rPr>
              <a:t>  Context </a:t>
            </a:r>
          </a:p>
          <a:p>
            <a:pPr algn="just"/>
            <a:r>
              <a:rPr lang="en-US" sz="2400" dirty="0" smtClean="0">
                <a:latin typeface="Times New Roman" pitchFamily="18" charset="0"/>
                <a:cs typeface="Times New Roman" pitchFamily="18" charset="0"/>
              </a:rPr>
              <a:t>  Signals versus noise </a:t>
            </a:r>
          </a:p>
          <a:p>
            <a:pPr algn="just">
              <a:buNone/>
            </a:pPr>
            <a:endParaRPr lang="en-US" sz="2400" dirty="0" smtClean="0">
              <a:latin typeface="Times New Roman" pitchFamily="18" charset="0"/>
              <a:cs typeface="Times New Roman" pitchFamily="18" charset="0"/>
            </a:endParaRPr>
          </a:p>
          <a:p>
            <a:pPr algn="just">
              <a:buNone/>
            </a:pPr>
            <a:endParaRPr lang="en-US" sz="24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E93AC8F021C649AB0401C1101787F6" ma:contentTypeVersion="43" ma:contentTypeDescription="Create a new document." ma:contentTypeScope="" ma:versionID="ecdbcca5a4c1c875ed5fd12324da11d3">
  <xsd:schema xmlns:xsd="http://www.w3.org/2001/XMLSchema" xmlns:xs="http://www.w3.org/2001/XMLSchema" xmlns:p="http://schemas.microsoft.com/office/2006/metadata/properties" xmlns:ns2="3ec69914-b0d4-4af6-9176-3d5275b3a2b1" xmlns:ns3="3129f2d6-81a9-465b-80d1-186b9fb892cb" targetNamespace="http://schemas.microsoft.com/office/2006/metadata/properties" ma:root="true" ma:fieldsID="20cd3f374eb4b81845f1c0e29422909b" ns2:_="" ns3:_="">
    <xsd:import namespace="3ec69914-b0d4-4af6-9176-3d5275b3a2b1"/>
    <xsd:import namespace="3129f2d6-81a9-465b-80d1-186b9fb892cb"/>
    <xsd:element name="properties">
      <xsd:complexType>
        <xsd:sequence>
          <xsd:element name="documentManagement">
            <xsd:complexType>
              <xsd:all>
                <xsd:element ref="ns2:AcademicSession" minOccurs="0"/>
                <xsd:element ref="ns2:MaterialType" minOccurs="0"/>
                <xsd:element ref="ns2:Details" minOccurs="0"/>
                <xsd:element ref="ns2:PresentationDate" minOccurs="0"/>
                <xsd:element ref="ns2:Subject_x002d_Sem"/>
                <xsd:element ref="ns2:Subject_x002d_Sem_x003a__x0020_Program" minOccurs="0"/>
                <xsd:element ref="ns2:Subject_x002d_Sem_x003a__x0020_SubjectName" minOccurs="0"/>
                <xsd:element ref="ns2:Subject_x002d_Sem_x003a__x0020_SemesterID" minOccurs="0"/>
                <xsd:element ref="ns2:Subject_x002d_Sem_x003a__x0020_SectionId" minOccurs="0"/>
                <xsd:element ref="ns2:Subject_x002d_Sem_x003a__x0020_Sem_x002d_Batch" minOccurs="0"/>
                <xsd:element ref="ns2:Subject_x002d_Sem_x003a_Ttile" minOccurs="0"/>
                <xsd:element ref="ns2:Teacher" minOccurs="0"/>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c69914-b0d4-4af6-9176-3d5275b3a2b1" elementFormDefault="qualified">
    <xsd:import namespace="http://schemas.microsoft.com/office/2006/documentManagement/types"/>
    <xsd:import namespace="http://schemas.microsoft.com/office/infopath/2007/PartnerControls"/>
    <xsd:element name="AcademicSession" ma:index="8" nillable="true" ma:displayName="Academic Session" ma:default="Odd:2023-24" ma:format="Dropdown" ma:internalName="AcademicSession">
      <xsd:simpleType>
        <xsd:restriction base="dms:Choice">
          <xsd:enumeration value="Odd:2023-24"/>
          <xsd:enumeration value="Even:2023-24"/>
          <xsd:enumeration value="Annual:2023-24"/>
        </xsd:restriction>
      </xsd:simpleType>
    </xsd:element>
    <xsd:element name="MaterialType" ma:index="9" nillable="true" ma:displayName="Material Type" ma:format="Dropdown" ma:internalName="MaterialType">
      <xsd:simpleType>
        <xsd:restriction base="dms:Choice">
          <xsd:enumeration value="Notes"/>
          <xsd:enumeration value="Presentation"/>
          <xsd:enumeration value="Assignments"/>
          <xsd:enumeration value="Study Material/Ebook"/>
          <xsd:enumeration value="Syllabus"/>
          <xsd:enumeration value="Past University Papers"/>
          <xsd:enumeration value="Lecture Plan/Syllabus Mapping"/>
        </xsd:restriction>
      </xsd:simpleType>
    </xsd:element>
    <xsd:element name="Details" ma:index="10" nillable="true" ma:displayName="Details" ma:internalName="Details">
      <xsd:simpleType>
        <xsd:restriction base="dms:Text"/>
      </xsd:simpleType>
    </xsd:element>
    <xsd:element name="PresentationDate" ma:index="11" nillable="true" ma:displayName="Presentation Date" ma:internalName="PresentationDate">
      <xsd:simpleType>
        <xsd:restriction base="dms:DateTime"/>
      </xsd:simpleType>
    </xsd:element>
    <xsd:element name="Subject_x002d_Sem" ma:index="12" ma:displayName="Subject-Sem" ma:format="Dropdown" ma:list="af9371d5-537c-403f-ab41-f264fdefe66e" ma:internalName="Subject_x002d_Sem" ma:showField="field_6">
      <xsd:simpleType>
        <xsd:restriction base="dms:Lookup"/>
      </xsd:simpleType>
    </xsd:element>
    <xsd:element name="Subject_x002d_Sem_x003a__x0020_Program" ma:index="13" nillable="true" ma:displayName="Subject-Sem: Program" ma:format="Dropdown" ma:list="af9371d5-537c-403f-ab41-f264fdefe66e" ma:internalName="Subject_x002d_Sem_x003a__x0020_Program" ma:readOnly="true" ma:showField="field_2">
      <xsd:simpleType>
        <xsd:restriction base="dms:Lookup"/>
      </xsd:simpleType>
    </xsd:element>
    <xsd:element name="Subject_x002d_Sem_x003a__x0020_SubjectName" ma:index="14" nillable="true" ma:displayName="Subject-Sem: SubjectName" ma:format="Dropdown" ma:list="af9371d5-537c-403f-ab41-f264fdefe66e" ma:internalName="Subject_x002d_Sem_x003a__x0020_SubjectName" ma:readOnly="true" ma:showField="field_7">
      <xsd:simpleType>
        <xsd:restriction base="dms:Lookup"/>
      </xsd:simpleType>
    </xsd:element>
    <xsd:element name="Subject_x002d_Sem_x003a__x0020_SemesterID" ma:index="15" nillable="true" ma:displayName="Subject-Sem: SemesterID" ma:format="Dropdown" ma:list="af9371d5-537c-403f-ab41-f264fdefe66e" ma:internalName="Subject_x002d_Sem_x003a__x0020_SemesterID" ma:readOnly="true" ma:showField="field_12">
      <xsd:simpleType>
        <xsd:restriction base="dms:Lookup"/>
      </xsd:simpleType>
    </xsd:element>
    <xsd:element name="Subject_x002d_Sem_x003a__x0020_SectionId" ma:index="16" nillable="true" ma:displayName="Subject-Sem: SectionId" ma:format="Dropdown" ma:list="af9371d5-537c-403f-ab41-f264fdefe66e" ma:internalName="Subject_x002d_Sem_x003a__x0020_SectionId" ma:readOnly="true" ma:showField="field_13">
      <xsd:simpleType>
        <xsd:restriction base="dms:Lookup"/>
      </xsd:simpleType>
    </xsd:element>
    <xsd:element name="Subject_x002d_Sem_x003a__x0020_Sem_x002d_Batch" ma:index="17" nillable="true" ma:displayName="Subject-Sem: Sem-Batch" ma:format="Dropdown" ma:list="af9371d5-537c-403f-ab41-f264fdefe66e" ma:internalName="Subject_x002d_Sem_x003a__x0020_Sem_x002d_Batch" ma:readOnly="true" ma:showField="field_15">
      <xsd:simpleType>
        <xsd:restriction base="dms:Lookup"/>
      </xsd:simpleType>
    </xsd:element>
    <xsd:element name="Subject_x002d_Sem_x003a_Ttile" ma:index="18" nillable="true" ma:displayName="Subject-Sem:Ttile" ma:list="af9371d5-537c-403f-ab41-f264fdefe66e" ma:internalName="Subject_x002d_Sem_x003a_Ttile" ma:readOnly="true" ma:showField="Title" ma:web="3129f2d6-81a9-465b-80d1-186b9fb892cb">
      <xsd:simpleType>
        <xsd:restriction base="dms:Lookup"/>
      </xsd:simpleType>
    </xsd:element>
    <xsd:element name="Teacher" ma:index="19" nillable="true" ma:displayName="Teacher" ma:format="Dropdown" ma:list="e5e4ea5b-01a6-4ac2-8697-2727807c212c" ma:internalName="Teacher" ma:showField="Title">
      <xsd:simpleType>
        <xsd:restriction base="dms:Lookup"/>
      </xsd:simpleType>
    </xsd:element>
    <xsd:element name="MediaServiceMetadata" ma:index="20" nillable="true" ma:displayName="MediaServiceMetadata" ma:hidden="true" ma:internalName="MediaServiceMetadata" ma:readOnly="true">
      <xsd:simpleType>
        <xsd:restriction base="dms:Note"/>
      </xsd:simpleType>
    </xsd:element>
    <xsd:element name="MediaServiceFastMetadata" ma:index="21" nillable="true" ma:displayName="MediaServiceFastMetadata" ma:hidden="true" ma:internalName="MediaServiceFastMetadata" ma:readOnly="true">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f599a17f-36ed-42f8-a3ef-3ad3366e77a5" ma:termSetId="09814cd3-568e-fe90-9814-8d621ff8fb84" ma:anchorId="fba54fb3-c3e1-fe81-a776-ca4b69148c4d" ma:open="true" ma:isKeyword="false">
      <xsd:complexType>
        <xsd:sequence>
          <xsd:element ref="pc:Terms" minOccurs="0" maxOccurs="1"/>
        </xsd:sequence>
      </xsd:complexType>
    </xsd:element>
    <xsd:element name="MediaServiceOCR" ma:index="26" nillable="true" ma:displayName="Extracted Text" ma:internalName="MediaServiceOCR" ma:readOnly="true">
      <xsd:simpleType>
        <xsd:restriction base="dms:Note">
          <xsd:maxLength value="255"/>
        </xsd:restriction>
      </xsd:simpleType>
    </xsd:element>
    <xsd:element name="MediaServiceGenerationTime" ma:index="27" nillable="true" ma:displayName="MediaServiceGenerationTime" ma:hidden="true" ma:internalName="MediaServiceGenerationTime" ma:readOnly="true">
      <xsd:simpleType>
        <xsd:restriction base="dms:Text"/>
      </xsd:simpleType>
    </xsd:element>
    <xsd:element name="MediaServiceEventHashCode" ma:index="2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129f2d6-81a9-465b-80d1-186b9fb892cb" elementFormDefault="qualified">
    <xsd:import namespace="http://schemas.microsoft.com/office/2006/documentManagement/types"/>
    <xsd:import namespace="http://schemas.microsoft.com/office/infopath/2007/PartnerControls"/>
    <xsd:element name="TaxCatchAll" ma:index="25" nillable="true" ma:displayName="Taxonomy Catch All Column" ma:hidden="true" ma:list="{f0c6f25b-b844-40a7-8565-4f48283aeca6}" ma:internalName="TaxCatchAll" ma:showField="CatchAllData" ma:web="3129f2d6-81a9-465b-80d1-186b9fb892cb">
      <xsd:complexType>
        <xsd:complexContent>
          <xsd:extension base="dms:MultiChoiceLookup">
            <xsd:sequence>
              <xsd:element name="Value" type="dms:Lookup" maxOccurs="unbounded" minOccurs="0" nillable="true"/>
            </xsd:sequence>
          </xsd:extension>
        </xsd:complexContent>
      </xsd:complexType>
    </xsd:element>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eacher xmlns="3ec69914-b0d4-4af6-9176-3d5275b3a2b1">36</Teacher>
    <TaxCatchAll xmlns="3129f2d6-81a9-465b-80d1-186b9fb892cb" xsi:nil="true"/>
    <MaterialType xmlns="3ec69914-b0d4-4af6-9176-3d5275b3a2b1">Presentation</MaterialType>
    <AcademicSession xmlns="3ec69914-b0d4-4af6-9176-3d5275b3a2b1">Odd:2023-24</AcademicSession>
    <PresentationDate xmlns="3ec69914-b0d4-4af6-9176-3d5275b3a2b1" xsi:nil="true"/>
    <lcf76f155ced4ddcb4097134ff3c332f xmlns="3ec69914-b0d4-4af6-9176-3d5275b3a2b1">
      <Terms xmlns="http://schemas.microsoft.com/office/infopath/2007/PartnerControls"/>
    </lcf76f155ced4ddcb4097134ff3c332f>
    <Details xmlns="3ec69914-b0d4-4af6-9176-3d5275b3a2b1" xsi:nil="true"/>
    <Subject_x002d_Sem xmlns="3ec69914-b0d4-4af6-9176-3d5275b3a2b1">44</Subject_x002d_Sem>
  </documentManagement>
</p:properties>
</file>

<file path=customXml/itemProps1.xml><?xml version="1.0" encoding="utf-8"?>
<ds:datastoreItem xmlns:ds="http://schemas.openxmlformats.org/officeDocument/2006/customXml" ds:itemID="{83C6794C-8612-43C9-8D2E-952DB43487F3}"/>
</file>

<file path=customXml/itemProps2.xml><?xml version="1.0" encoding="utf-8"?>
<ds:datastoreItem xmlns:ds="http://schemas.openxmlformats.org/officeDocument/2006/customXml" ds:itemID="{F2C90ACD-7BCE-498C-ADAB-4A229AA27DB6}"/>
</file>

<file path=customXml/itemProps3.xml><?xml version="1.0" encoding="utf-8"?>
<ds:datastoreItem xmlns:ds="http://schemas.openxmlformats.org/officeDocument/2006/customXml" ds:itemID="{5D965B4D-44F4-4A30-93CA-2ECBA9A9AF85}"/>
</file>

<file path=docProps/app.xml><?xml version="1.0" encoding="utf-8"?>
<Properties xmlns="http://schemas.openxmlformats.org/officeDocument/2006/extended-properties" xmlns:vt="http://schemas.openxmlformats.org/officeDocument/2006/docPropsVTypes">
  <Template>Flow</Template>
  <TotalTime>246</TotalTime>
  <Words>1363</Words>
  <Application>Microsoft Office PowerPoint</Application>
  <PresentationFormat>On-screen Show (4:3)</PresentationFormat>
  <Paragraphs>212</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Flow</vt:lpstr>
      <vt:lpstr>Slide 1</vt:lpstr>
      <vt:lpstr>Outline (Unit-2)</vt:lpstr>
      <vt:lpstr>Human Interaction with computer</vt:lpstr>
      <vt:lpstr>Why People Have Trouble with Computers </vt:lpstr>
      <vt:lpstr>PSYCHOLOGICAL </vt:lpstr>
      <vt:lpstr>Frustration</vt:lpstr>
      <vt:lpstr>Slide 7</vt:lpstr>
      <vt:lpstr>Indirect use of the system: </vt:lpstr>
      <vt:lpstr>IMPORTANT HUMAN CHARACTERISTICS IN DESIGN </vt:lpstr>
      <vt:lpstr>Mental Models:</vt:lpstr>
      <vt:lpstr>THE IMPLICATIONS IN SCREEN DESIGN </vt:lpstr>
      <vt:lpstr>Human Consideration In Design</vt:lpstr>
      <vt:lpstr>Human Interaction Speed</vt:lpstr>
      <vt:lpstr>Screen Designing</vt:lpstr>
      <vt:lpstr>Variety of distraction</vt:lpstr>
      <vt:lpstr>Design  Goal:</vt:lpstr>
      <vt:lpstr>What screen user want</vt:lpstr>
      <vt:lpstr>Slide 18</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UNIT-2 PPT</dc:title>
  <dc:creator>pc</dc:creator>
  <cp:lastModifiedBy>VISION</cp:lastModifiedBy>
  <cp:revision>60</cp:revision>
  <dcterms:created xsi:type="dcterms:W3CDTF">2023-10-30T17:18:01Z</dcterms:created>
  <dcterms:modified xsi:type="dcterms:W3CDTF">2023-10-31T08:16:53Z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0x01010079E93AC8F021C649AB0401C1101787F6</vt:lpwstr>
  </property>
  <property fmtid="{D5CDD505-2E9C-101B-9397-08002B2CF9AE}" pid="3" name="MediaServiceImageTags">
    <vt:lpwstr/>
  </property>
</Properties>
</file>